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nva Sans Bold" panose="020B0604020202020204" charset="0"/>
      <p:regular r:id="rId17"/>
    </p:embeddedFont>
    <p:embeddedFont>
      <p:font typeface="DM Sans" pitchFamily="2" charset="0"/>
      <p:regular r:id="rId18"/>
    </p:embeddedFont>
    <p:embeddedFont>
      <p:font typeface="DM Sans Bold"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16153" y="7069847"/>
            <a:ext cx="4985683" cy="595102"/>
          </a:xfrm>
          <a:prstGeom prst="rect">
            <a:avLst/>
          </a:prstGeom>
        </p:spPr>
        <p:txBody>
          <a:bodyPr lIns="0" tIns="0" rIns="0" bIns="0" rtlCol="0" anchor="t">
            <a:spAutoFit/>
          </a:bodyPr>
          <a:lstStyle/>
          <a:p>
            <a:pPr algn="l">
              <a:lnSpc>
                <a:spcPts val="4999"/>
              </a:lnSpc>
            </a:pPr>
            <a:r>
              <a:rPr lang="en-US" sz="3570">
                <a:solidFill>
                  <a:srgbClr val="000000"/>
                </a:solidFill>
                <a:latin typeface="DM Sans Bold"/>
                <a:ea typeface="DM Sans Bold"/>
                <a:cs typeface="DM Sans Bold"/>
                <a:sym typeface="DM Sans Bold"/>
              </a:rPr>
              <a:t>BY TEAM EXCEPTIONS</a:t>
            </a:r>
          </a:p>
        </p:txBody>
      </p:sp>
      <p:grpSp>
        <p:nvGrpSpPr>
          <p:cNvPr id="3" name="Group 3"/>
          <p:cNvGrpSpPr/>
          <p:nvPr/>
        </p:nvGrpSpPr>
        <p:grpSpPr>
          <a:xfrm>
            <a:off x="-808019" y="8563205"/>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5" name="TextBox 5"/>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6" name="TextBox 6"/>
          <p:cNvSpPr txBox="1"/>
          <p:nvPr/>
        </p:nvSpPr>
        <p:spPr>
          <a:xfrm>
            <a:off x="2072955" y="4004429"/>
            <a:ext cx="15413833" cy="1478533"/>
          </a:xfrm>
          <a:prstGeom prst="rect">
            <a:avLst/>
          </a:prstGeom>
        </p:spPr>
        <p:txBody>
          <a:bodyPr lIns="0" tIns="0" rIns="0" bIns="0" rtlCol="0" anchor="t">
            <a:spAutoFit/>
          </a:bodyPr>
          <a:lstStyle/>
          <a:p>
            <a:pPr algn="l">
              <a:lnSpc>
                <a:spcPts val="11797"/>
              </a:lnSpc>
            </a:pPr>
            <a:r>
              <a:rPr lang="en-US" sz="9831">
                <a:solidFill>
                  <a:srgbClr val="2B1511"/>
                </a:solidFill>
                <a:latin typeface="Canva Sans Bold"/>
                <a:ea typeface="Canva Sans Bold"/>
                <a:cs typeface="Canva Sans Bold"/>
                <a:sym typeface="Canva Sans Bold"/>
              </a:rPr>
              <a:t>BUG TRACKING SYSTEM</a:t>
            </a:r>
          </a:p>
        </p:txBody>
      </p:sp>
      <p:grpSp>
        <p:nvGrpSpPr>
          <p:cNvPr id="7" name="Group 7"/>
          <p:cNvGrpSpPr/>
          <p:nvPr/>
        </p:nvGrpSpPr>
        <p:grpSpPr>
          <a:xfrm>
            <a:off x="5146139" y="-572397"/>
            <a:ext cx="1144795" cy="114479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9" name="TextBox 9"/>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10" name="TextBox 10"/>
          <p:cNvSpPr txBox="1"/>
          <p:nvPr/>
        </p:nvSpPr>
        <p:spPr>
          <a:xfrm>
            <a:off x="7143253" y="2452714"/>
            <a:ext cx="3731483" cy="455442"/>
          </a:xfrm>
          <a:prstGeom prst="rect">
            <a:avLst/>
          </a:prstGeom>
        </p:spPr>
        <p:txBody>
          <a:bodyPr lIns="0" tIns="0" rIns="0" bIns="0" rtlCol="0" anchor="t">
            <a:spAutoFit/>
          </a:bodyPr>
          <a:lstStyle/>
          <a:p>
            <a:pPr algn="l">
              <a:lnSpc>
                <a:spcPts val="3642"/>
              </a:lnSpc>
            </a:pPr>
            <a:r>
              <a:rPr lang="en-US" sz="2961" spc="-59">
                <a:solidFill>
                  <a:srgbClr val="2B1511"/>
                </a:solidFill>
                <a:latin typeface="DM Sans Bold"/>
                <a:ea typeface="DM Sans Bold"/>
                <a:cs typeface="DM Sans Bold"/>
                <a:sym typeface="DM Sans Bold"/>
              </a:rPr>
              <a:t>CODEFURY CONTEST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sp>
        <p:nvSpPr>
          <p:cNvPr id="2" name="Freeform 2"/>
          <p:cNvSpPr/>
          <p:nvPr/>
        </p:nvSpPr>
        <p:spPr>
          <a:xfrm>
            <a:off x="304800" y="2912043"/>
            <a:ext cx="8534401" cy="4288857"/>
          </a:xfrm>
          <a:custGeom>
            <a:avLst/>
            <a:gdLst/>
            <a:ahLst/>
            <a:cxnLst/>
            <a:rect l="l" t="t" r="r" b="b"/>
            <a:pathLst>
              <a:path w="7436681" h="3526857">
                <a:moveTo>
                  <a:pt x="0" y="0"/>
                </a:moveTo>
                <a:lnTo>
                  <a:pt x="7436681" y="0"/>
                </a:lnTo>
                <a:lnTo>
                  <a:pt x="7436681" y="3526857"/>
                </a:lnTo>
                <a:lnTo>
                  <a:pt x="0" y="3526857"/>
                </a:lnTo>
                <a:lnTo>
                  <a:pt x="0" y="0"/>
                </a:lnTo>
                <a:close/>
              </a:path>
            </a:pathLst>
          </a:custGeom>
          <a:blipFill>
            <a:blip r:embed="rId2"/>
            <a:stretch>
              <a:fillRect/>
            </a:stretch>
          </a:blipFill>
        </p:spPr>
      </p:sp>
      <p:sp>
        <p:nvSpPr>
          <p:cNvPr id="3" name="TextBox 3"/>
          <p:cNvSpPr txBox="1"/>
          <p:nvPr/>
        </p:nvSpPr>
        <p:spPr>
          <a:xfrm>
            <a:off x="651792" y="7657465"/>
            <a:ext cx="3024932" cy="305435"/>
          </a:xfrm>
          <a:prstGeom prst="rect">
            <a:avLst/>
          </a:prstGeom>
        </p:spPr>
        <p:txBody>
          <a:bodyPr lIns="0" tIns="0" rIns="0" bIns="0" rtlCol="0" anchor="t">
            <a:spAutoFit/>
          </a:bodyPr>
          <a:lstStyle/>
          <a:p>
            <a:pPr algn="ctr">
              <a:lnSpc>
                <a:spcPts val="2590"/>
              </a:lnSpc>
              <a:spcBef>
                <a:spcPct val="0"/>
              </a:spcBef>
            </a:pPr>
            <a:r>
              <a:rPr lang="en-US" sz="1850" dirty="0">
                <a:solidFill>
                  <a:srgbClr val="000000"/>
                </a:solidFill>
                <a:latin typeface="DM Sans"/>
                <a:ea typeface="DM Sans"/>
                <a:cs typeface="DM Sans"/>
                <a:sym typeface="DM Sans"/>
              </a:rPr>
              <a:t>Project Manager Dashboard</a:t>
            </a:r>
          </a:p>
        </p:txBody>
      </p:sp>
      <p:sp>
        <p:nvSpPr>
          <p:cNvPr id="4" name="Freeform 4"/>
          <p:cNvSpPr/>
          <p:nvPr/>
        </p:nvSpPr>
        <p:spPr>
          <a:xfrm>
            <a:off x="9067800" y="2823083"/>
            <a:ext cx="9067800" cy="4530217"/>
          </a:xfrm>
          <a:custGeom>
            <a:avLst/>
            <a:gdLst/>
            <a:ahLst/>
            <a:cxnLst/>
            <a:rect l="l" t="t" r="r" b="b"/>
            <a:pathLst>
              <a:path w="8130882" h="3884067">
                <a:moveTo>
                  <a:pt x="0" y="0"/>
                </a:moveTo>
                <a:lnTo>
                  <a:pt x="8130882" y="0"/>
                </a:lnTo>
                <a:lnTo>
                  <a:pt x="8130882" y="3884066"/>
                </a:lnTo>
                <a:lnTo>
                  <a:pt x="0" y="3884066"/>
                </a:lnTo>
                <a:lnTo>
                  <a:pt x="0" y="0"/>
                </a:lnTo>
                <a:close/>
              </a:path>
            </a:pathLst>
          </a:custGeom>
          <a:blipFill>
            <a:blip r:embed="rId3"/>
            <a:stretch>
              <a:fillRect/>
            </a:stretch>
          </a:blipFill>
        </p:spPr>
      </p:sp>
      <p:sp>
        <p:nvSpPr>
          <p:cNvPr id="5" name="TextBox 5"/>
          <p:cNvSpPr txBox="1"/>
          <p:nvPr/>
        </p:nvSpPr>
        <p:spPr>
          <a:xfrm>
            <a:off x="10972800" y="7657465"/>
            <a:ext cx="1579007" cy="305435"/>
          </a:xfrm>
          <a:prstGeom prst="rect">
            <a:avLst/>
          </a:prstGeom>
        </p:spPr>
        <p:txBody>
          <a:bodyPr lIns="0" tIns="0" rIns="0" bIns="0" rtlCol="0" anchor="t">
            <a:spAutoFit/>
          </a:bodyPr>
          <a:lstStyle/>
          <a:p>
            <a:pPr algn="ctr">
              <a:lnSpc>
                <a:spcPts val="2590"/>
              </a:lnSpc>
              <a:spcBef>
                <a:spcPct val="0"/>
              </a:spcBef>
            </a:pPr>
            <a:r>
              <a:rPr lang="en-US" sz="1850" dirty="0">
                <a:solidFill>
                  <a:srgbClr val="000000"/>
                </a:solidFill>
                <a:latin typeface="DM Sans"/>
                <a:ea typeface="DM Sans"/>
                <a:cs typeface="DM Sans"/>
                <a:sym typeface="DM Sans"/>
              </a:rPr>
              <a:t>Project Details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sp>
        <p:nvSpPr>
          <p:cNvPr id="2" name="Freeform 2"/>
          <p:cNvSpPr/>
          <p:nvPr/>
        </p:nvSpPr>
        <p:spPr>
          <a:xfrm>
            <a:off x="9525000" y="808644"/>
            <a:ext cx="8534400" cy="4084691"/>
          </a:xfrm>
          <a:custGeom>
            <a:avLst/>
            <a:gdLst/>
            <a:ahLst/>
            <a:cxnLst/>
            <a:rect l="l" t="t" r="r" b="b"/>
            <a:pathLst>
              <a:path w="8130882" h="3842737">
                <a:moveTo>
                  <a:pt x="0" y="0"/>
                </a:moveTo>
                <a:lnTo>
                  <a:pt x="8130883" y="0"/>
                </a:lnTo>
                <a:lnTo>
                  <a:pt x="8130883" y="3842737"/>
                </a:lnTo>
                <a:lnTo>
                  <a:pt x="0" y="3842737"/>
                </a:lnTo>
                <a:lnTo>
                  <a:pt x="0" y="0"/>
                </a:lnTo>
                <a:close/>
              </a:path>
            </a:pathLst>
          </a:custGeom>
          <a:blipFill>
            <a:blip r:embed="rId2"/>
            <a:stretch>
              <a:fillRect/>
            </a:stretch>
          </a:blipFill>
        </p:spPr>
      </p:sp>
      <p:sp>
        <p:nvSpPr>
          <p:cNvPr id="3" name="Freeform 3"/>
          <p:cNvSpPr/>
          <p:nvPr/>
        </p:nvSpPr>
        <p:spPr>
          <a:xfrm>
            <a:off x="9525000" y="5496213"/>
            <a:ext cx="8534400" cy="4199602"/>
          </a:xfrm>
          <a:custGeom>
            <a:avLst/>
            <a:gdLst/>
            <a:ahLst/>
            <a:cxnLst/>
            <a:rect l="l" t="t" r="r" b="b"/>
            <a:pathLst>
              <a:path w="8076107" h="3842737">
                <a:moveTo>
                  <a:pt x="0" y="0"/>
                </a:moveTo>
                <a:lnTo>
                  <a:pt x="8076107" y="0"/>
                </a:lnTo>
                <a:lnTo>
                  <a:pt x="8076107" y="3842737"/>
                </a:lnTo>
                <a:lnTo>
                  <a:pt x="0" y="3842737"/>
                </a:lnTo>
                <a:lnTo>
                  <a:pt x="0" y="0"/>
                </a:lnTo>
                <a:close/>
              </a:path>
            </a:pathLst>
          </a:custGeom>
          <a:blipFill>
            <a:blip r:embed="rId3"/>
            <a:stretch>
              <a:fillRect/>
            </a:stretch>
          </a:blipFill>
        </p:spPr>
      </p:sp>
      <p:sp>
        <p:nvSpPr>
          <p:cNvPr id="4" name="TextBox 4"/>
          <p:cNvSpPr txBox="1"/>
          <p:nvPr/>
        </p:nvSpPr>
        <p:spPr>
          <a:xfrm>
            <a:off x="9543023" y="4991100"/>
            <a:ext cx="4249177" cy="317844"/>
          </a:xfrm>
          <a:prstGeom prst="rect">
            <a:avLst/>
          </a:prstGeom>
        </p:spPr>
        <p:txBody>
          <a:bodyPr wrap="square" lIns="0" tIns="0" rIns="0" bIns="0" rtlCol="0" anchor="t">
            <a:spAutoFit/>
          </a:bodyPr>
          <a:lstStyle/>
          <a:p>
            <a:pPr algn="ctr">
              <a:lnSpc>
                <a:spcPts val="2590"/>
              </a:lnSpc>
              <a:spcBef>
                <a:spcPct val="0"/>
              </a:spcBef>
            </a:pPr>
            <a:r>
              <a:rPr lang="en-US" sz="1850" dirty="0">
                <a:solidFill>
                  <a:srgbClr val="000000"/>
                </a:solidFill>
                <a:latin typeface="DM Sans"/>
                <a:ea typeface="DM Sans"/>
                <a:cs typeface="DM Sans"/>
                <a:sym typeface="DM Sans"/>
              </a:rPr>
              <a:t>Creating new project with validation</a:t>
            </a:r>
          </a:p>
        </p:txBody>
      </p:sp>
      <p:sp>
        <p:nvSpPr>
          <p:cNvPr id="5" name="TextBox 5"/>
          <p:cNvSpPr txBox="1"/>
          <p:nvPr/>
        </p:nvSpPr>
        <p:spPr>
          <a:xfrm>
            <a:off x="9597799" y="9695815"/>
            <a:ext cx="4194401" cy="324485"/>
          </a:xfrm>
          <a:prstGeom prst="rect">
            <a:avLst/>
          </a:prstGeom>
        </p:spPr>
        <p:txBody>
          <a:bodyPr wrap="square" lIns="0" tIns="0" rIns="0" bIns="0" rtlCol="0" anchor="t">
            <a:spAutoFit/>
          </a:bodyPr>
          <a:lstStyle/>
          <a:p>
            <a:pPr algn="ctr">
              <a:lnSpc>
                <a:spcPts val="2590"/>
              </a:lnSpc>
              <a:spcBef>
                <a:spcPct val="0"/>
              </a:spcBef>
            </a:pPr>
            <a:r>
              <a:rPr lang="en-US" sz="1850" dirty="0">
                <a:solidFill>
                  <a:srgbClr val="000000"/>
                </a:solidFill>
                <a:latin typeface="DM Sans"/>
                <a:ea typeface="DM Sans"/>
                <a:cs typeface="DM Sans"/>
                <a:sym typeface="DM Sans"/>
              </a:rPr>
              <a:t>Create project with console output</a:t>
            </a:r>
          </a:p>
        </p:txBody>
      </p:sp>
      <p:sp>
        <p:nvSpPr>
          <p:cNvPr id="6" name="Freeform 6"/>
          <p:cNvSpPr/>
          <p:nvPr/>
        </p:nvSpPr>
        <p:spPr>
          <a:xfrm>
            <a:off x="609600" y="5460731"/>
            <a:ext cx="8610600" cy="4178569"/>
          </a:xfrm>
          <a:custGeom>
            <a:avLst/>
            <a:gdLst/>
            <a:ahLst/>
            <a:cxnLst/>
            <a:rect l="l" t="t" r="r" b="b"/>
            <a:pathLst>
              <a:path w="7592324" h="3608908">
                <a:moveTo>
                  <a:pt x="0" y="0"/>
                </a:moveTo>
                <a:lnTo>
                  <a:pt x="7592324" y="0"/>
                </a:lnTo>
                <a:lnTo>
                  <a:pt x="7592324" y="3608908"/>
                </a:lnTo>
                <a:lnTo>
                  <a:pt x="0" y="3608908"/>
                </a:lnTo>
                <a:lnTo>
                  <a:pt x="0" y="0"/>
                </a:lnTo>
                <a:close/>
              </a:path>
            </a:pathLst>
          </a:custGeom>
          <a:blipFill>
            <a:blip r:embed="rId4"/>
            <a:stretch>
              <a:fillRect/>
            </a:stretch>
          </a:blipFill>
        </p:spPr>
      </p:sp>
      <p:sp>
        <p:nvSpPr>
          <p:cNvPr id="7" name="TextBox 7"/>
          <p:cNvSpPr txBox="1"/>
          <p:nvPr/>
        </p:nvSpPr>
        <p:spPr>
          <a:xfrm>
            <a:off x="865588" y="9791700"/>
            <a:ext cx="5535212" cy="324485"/>
          </a:xfrm>
          <a:prstGeom prst="rect">
            <a:avLst/>
          </a:prstGeom>
        </p:spPr>
        <p:txBody>
          <a:bodyPr wrap="square" lIns="0" tIns="0" rIns="0" bIns="0" rtlCol="0" anchor="t">
            <a:spAutoFit/>
          </a:bodyPr>
          <a:lstStyle/>
          <a:p>
            <a:pPr algn="ctr">
              <a:lnSpc>
                <a:spcPts val="2590"/>
              </a:lnSpc>
              <a:spcBef>
                <a:spcPct val="0"/>
              </a:spcBef>
            </a:pPr>
            <a:r>
              <a:rPr lang="en-US" sz="1850" dirty="0">
                <a:solidFill>
                  <a:srgbClr val="000000"/>
                </a:solidFill>
                <a:latin typeface="DM Sans"/>
                <a:ea typeface="DM Sans"/>
                <a:cs typeface="DM Sans"/>
                <a:sym typeface="DM Sans"/>
              </a:rPr>
              <a:t>import users will result in downloading a </a:t>
            </a:r>
            <a:r>
              <a:rPr lang="en-US" sz="1850" dirty="0" err="1">
                <a:solidFill>
                  <a:srgbClr val="000000"/>
                </a:solidFill>
                <a:latin typeface="DM Sans"/>
                <a:ea typeface="DM Sans"/>
                <a:cs typeface="DM Sans"/>
                <a:sym typeface="DM Sans"/>
              </a:rPr>
              <a:t>json</a:t>
            </a:r>
            <a:r>
              <a:rPr lang="en-US" sz="1850" dirty="0">
                <a:solidFill>
                  <a:srgbClr val="000000"/>
                </a:solidFill>
                <a:latin typeface="DM Sans"/>
                <a:ea typeface="DM Sans"/>
                <a:cs typeface="DM Sans"/>
                <a:sym typeface="DM Sans"/>
              </a:rPr>
              <a:t> file</a:t>
            </a:r>
          </a:p>
        </p:txBody>
      </p:sp>
      <p:sp>
        <p:nvSpPr>
          <p:cNvPr id="8" name="TextBox 8"/>
          <p:cNvSpPr txBox="1"/>
          <p:nvPr/>
        </p:nvSpPr>
        <p:spPr>
          <a:xfrm>
            <a:off x="6009082" y="766678"/>
            <a:ext cx="1694610" cy="305435"/>
          </a:xfrm>
          <a:prstGeom prst="rect">
            <a:avLst/>
          </a:prstGeom>
        </p:spPr>
        <p:txBody>
          <a:bodyPr lIns="0" tIns="0" rIns="0" bIns="0" rtlCol="0" anchor="t">
            <a:spAutoFit/>
          </a:bodyPr>
          <a:lstStyle/>
          <a:p>
            <a:pPr algn="ctr">
              <a:lnSpc>
                <a:spcPts val="2590"/>
              </a:lnSpc>
              <a:spcBef>
                <a:spcPct val="0"/>
              </a:spcBef>
            </a:pPr>
            <a:r>
              <a:rPr lang="en-US" sz="1850">
                <a:solidFill>
                  <a:srgbClr val="000000"/>
                </a:solidFill>
                <a:latin typeface="DM Sans"/>
                <a:ea typeface="DM Sans"/>
                <a:cs typeface="DM Sans"/>
                <a:sym typeface="DM Sans"/>
              </a:rPr>
              <a:t>Project Details</a:t>
            </a:r>
          </a:p>
        </p:txBody>
      </p:sp>
      <p:sp>
        <p:nvSpPr>
          <p:cNvPr id="9" name="Freeform 9"/>
          <p:cNvSpPr/>
          <p:nvPr/>
        </p:nvSpPr>
        <p:spPr>
          <a:xfrm>
            <a:off x="609600" y="863914"/>
            <a:ext cx="8534400" cy="4029421"/>
          </a:xfrm>
          <a:custGeom>
            <a:avLst/>
            <a:gdLst/>
            <a:ahLst/>
            <a:cxnLst/>
            <a:rect l="l" t="t" r="r" b="b"/>
            <a:pathLst>
              <a:path w="7922783" h="3771068">
                <a:moveTo>
                  <a:pt x="0" y="0"/>
                </a:moveTo>
                <a:lnTo>
                  <a:pt x="7922783" y="0"/>
                </a:lnTo>
                <a:lnTo>
                  <a:pt x="7922783" y="3771068"/>
                </a:lnTo>
                <a:lnTo>
                  <a:pt x="0" y="3771068"/>
                </a:lnTo>
                <a:lnTo>
                  <a:pt x="0" y="0"/>
                </a:lnTo>
                <a:close/>
              </a:path>
            </a:pathLst>
          </a:custGeom>
          <a:blipFill>
            <a:blip r:embed="rId5"/>
            <a:stretch>
              <a:fillRect/>
            </a:stretch>
          </a:blipFill>
        </p:spPr>
      </p:sp>
      <p:sp>
        <p:nvSpPr>
          <p:cNvPr id="10" name="TextBox 10"/>
          <p:cNvSpPr txBox="1"/>
          <p:nvPr/>
        </p:nvSpPr>
        <p:spPr>
          <a:xfrm>
            <a:off x="1028700" y="4795068"/>
            <a:ext cx="2158752" cy="305435"/>
          </a:xfrm>
          <a:prstGeom prst="rect">
            <a:avLst/>
          </a:prstGeom>
        </p:spPr>
        <p:txBody>
          <a:bodyPr lIns="0" tIns="0" rIns="0" bIns="0" rtlCol="0" anchor="t">
            <a:spAutoFit/>
          </a:bodyPr>
          <a:lstStyle/>
          <a:p>
            <a:pPr algn="ctr">
              <a:lnSpc>
                <a:spcPts val="2590"/>
              </a:lnSpc>
              <a:spcBef>
                <a:spcPct val="0"/>
              </a:spcBef>
            </a:pPr>
            <a:r>
              <a:rPr lang="en-US" sz="1850">
                <a:solidFill>
                  <a:srgbClr val="000000"/>
                </a:solidFill>
                <a:latin typeface="DM Sans"/>
                <a:ea typeface="DM Sans"/>
                <a:cs typeface="DM Sans"/>
                <a:sym typeface="DM Sans"/>
              </a:rPr>
              <a:t>Create new project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sp>
        <p:nvSpPr>
          <p:cNvPr id="2" name="Freeform 2"/>
          <p:cNvSpPr/>
          <p:nvPr/>
        </p:nvSpPr>
        <p:spPr>
          <a:xfrm>
            <a:off x="533400" y="873767"/>
            <a:ext cx="8610600" cy="4080603"/>
          </a:xfrm>
          <a:custGeom>
            <a:avLst/>
            <a:gdLst/>
            <a:ahLst/>
            <a:cxnLst/>
            <a:rect l="l" t="t" r="r" b="b"/>
            <a:pathLst>
              <a:path w="7872631" h="3737957">
                <a:moveTo>
                  <a:pt x="0" y="0"/>
                </a:moveTo>
                <a:lnTo>
                  <a:pt x="7872632" y="0"/>
                </a:lnTo>
                <a:lnTo>
                  <a:pt x="7872632" y="3737957"/>
                </a:lnTo>
                <a:lnTo>
                  <a:pt x="0" y="3737957"/>
                </a:lnTo>
                <a:lnTo>
                  <a:pt x="0" y="0"/>
                </a:lnTo>
                <a:close/>
              </a:path>
            </a:pathLst>
          </a:custGeom>
          <a:blipFill>
            <a:blip r:embed="rId2"/>
            <a:stretch>
              <a:fillRect/>
            </a:stretch>
          </a:blipFill>
        </p:spPr>
      </p:sp>
      <p:sp>
        <p:nvSpPr>
          <p:cNvPr id="3" name="Freeform 3"/>
          <p:cNvSpPr/>
          <p:nvPr/>
        </p:nvSpPr>
        <p:spPr>
          <a:xfrm>
            <a:off x="9448800" y="876299"/>
            <a:ext cx="8476992" cy="4102612"/>
          </a:xfrm>
          <a:custGeom>
            <a:avLst/>
            <a:gdLst/>
            <a:ahLst/>
            <a:cxnLst/>
            <a:rect l="l" t="t" r="r" b="b"/>
            <a:pathLst>
              <a:path w="7647080" h="3657299">
                <a:moveTo>
                  <a:pt x="0" y="0"/>
                </a:moveTo>
                <a:lnTo>
                  <a:pt x="7647079" y="0"/>
                </a:lnTo>
                <a:lnTo>
                  <a:pt x="7647079" y="3657299"/>
                </a:lnTo>
                <a:lnTo>
                  <a:pt x="0" y="3657299"/>
                </a:lnTo>
                <a:lnTo>
                  <a:pt x="0" y="0"/>
                </a:lnTo>
                <a:close/>
              </a:path>
            </a:pathLst>
          </a:custGeom>
          <a:blipFill>
            <a:blip r:embed="rId3"/>
            <a:stretch>
              <a:fillRect/>
            </a:stretch>
          </a:blipFill>
        </p:spPr>
      </p:sp>
      <p:sp>
        <p:nvSpPr>
          <p:cNvPr id="4" name="Freeform 4"/>
          <p:cNvSpPr/>
          <p:nvPr/>
        </p:nvSpPr>
        <p:spPr>
          <a:xfrm>
            <a:off x="533400" y="5624386"/>
            <a:ext cx="8610600" cy="4102612"/>
          </a:xfrm>
          <a:custGeom>
            <a:avLst/>
            <a:gdLst/>
            <a:ahLst/>
            <a:cxnLst/>
            <a:rect l="l" t="t" r="r" b="b"/>
            <a:pathLst>
              <a:path w="7872631" h="3720509">
                <a:moveTo>
                  <a:pt x="0" y="0"/>
                </a:moveTo>
                <a:lnTo>
                  <a:pt x="7872632" y="0"/>
                </a:lnTo>
                <a:lnTo>
                  <a:pt x="7872632" y="3720509"/>
                </a:lnTo>
                <a:lnTo>
                  <a:pt x="0" y="3720509"/>
                </a:lnTo>
                <a:lnTo>
                  <a:pt x="0" y="0"/>
                </a:lnTo>
                <a:close/>
              </a:path>
            </a:pathLst>
          </a:custGeom>
          <a:blipFill>
            <a:blip r:embed="rId4"/>
            <a:stretch>
              <a:fillRect/>
            </a:stretch>
          </a:blipFill>
        </p:spPr>
      </p:sp>
      <p:sp>
        <p:nvSpPr>
          <p:cNvPr id="5" name="Freeform 5"/>
          <p:cNvSpPr/>
          <p:nvPr/>
        </p:nvSpPr>
        <p:spPr>
          <a:xfrm>
            <a:off x="9525000" y="5599844"/>
            <a:ext cx="8476992" cy="4102612"/>
          </a:xfrm>
          <a:custGeom>
            <a:avLst/>
            <a:gdLst/>
            <a:ahLst/>
            <a:cxnLst/>
            <a:rect l="l" t="t" r="r" b="b"/>
            <a:pathLst>
              <a:path w="7647080" h="3652846">
                <a:moveTo>
                  <a:pt x="0" y="0"/>
                </a:moveTo>
                <a:lnTo>
                  <a:pt x="7647079" y="0"/>
                </a:lnTo>
                <a:lnTo>
                  <a:pt x="7647079" y="3652847"/>
                </a:lnTo>
                <a:lnTo>
                  <a:pt x="0" y="3652847"/>
                </a:lnTo>
                <a:lnTo>
                  <a:pt x="0" y="0"/>
                </a:lnTo>
                <a:close/>
              </a:path>
            </a:pathLst>
          </a:custGeom>
          <a:blipFill>
            <a:blip r:embed="rId5"/>
            <a:stretch>
              <a:fillRect/>
            </a:stretch>
          </a:blipFill>
        </p:spPr>
      </p:sp>
      <p:sp>
        <p:nvSpPr>
          <p:cNvPr id="6" name="TextBox 6"/>
          <p:cNvSpPr txBox="1"/>
          <p:nvPr/>
        </p:nvSpPr>
        <p:spPr>
          <a:xfrm>
            <a:off x="819408" y="5130456"/>
            <a:ext cx="2304792" cy="317844"/>
          </a:xfrm>
          <a:prstGeom prst="rect">
            <a:avLst/>
          </a:prstGeom>
        </p:spPr>
        <p:txBody>
          <a:bodyPr wrap="square" lIns="0" tIns="0" rIns="0" bIns="0" rtlCol="0" anchor="t">
            <a:spAutoFit/>
          </a:bodyPr>
          <a:lstStyle/>
          <a:p>
            <a:pPr algn="ctr">
              <a:lnSpc>
                <a:spcPts val="2590"/>
              </a:lnSpc>
              <a:spcBef>
                <a:spcPct val="0"/>
              </a:spcBef>
            </a:pPr>
            <a:r>
              <a:rPr lang="en-US" sz="1850" dirty="0">
                <a:solidFill>
                  <a:srgbClr val="000000"/>
                </a:solidFill>
                <a:latin typeface="DM Sans"/>
                <a:ea typeface="DM Sans"/>
                <a:cs typeface="DM Sans"/>
                <a:sym typeface="DM Sans"/>
              </a:rPr>
              <a:t>Tester Dashboard</a:t>
            </a:r>
          </a:p>
        </p:txBody>
      </p:sp>
      <p:sp>
        <p:nvSpPr>
          <p:cNvPr id="7" name="TextBox 7"/>
          <p:cNvSpPr txBox="1"/>
          <p:nvPr/>
        </p:nvSpPr>
        <p:spPr>
          <a:xfrm>
            <a:off x="9742852" y="4901856"/>
            <a:ext cx="2677747" cy="317844"/>
          </a:xfrm>
          <a:prstGeom prst="rect">
            <a:avLst/>
          </a:prstGeom>
        </p:spPr>
        <p:txBody>
          <a:bodyPr wrap="square" lIns="0" tIns="0" rIns="0" bIns="0" rtlCol="0" anchor="t">
            <a:spAutoFit/>
          </a:bodyPr>
          <a:lstStyle/>
          <a:p>
            <a:pPr algn="ctr">
              <a:lnSpc>
                <a:spcPts val="2590"/>
              </a:lnSpc>
              <a:spcBef>
                <a:spcPct val="0"/>
              </a:spcBef>
            </a:pPr>
            <a:r>
              <a:rPr lang="en-US" sz="1850" dirty="0">
                <a:solidFill>
                  <a:srgbClr val="000000"/>
                </a:solidFill>
                <a:latin typeface="DM Sans"/>
                <a:ea typeface="DM Sans"/>
                <a:cs typeface="DM Sans"/>
                <a:sym typeface="DM Sans"/>
              </a:rPr>
              <a:t>Developer Dashboard</a:t>
            </a:r>
          </a:p>
        </p:txBody>
      </p:sp>
      <p:sp>
        <p:nvSpPr>
          <p:cNvPr id="8" name="TextBox 8"/>
          <p:cNvSpPr txBox="1"/>
          <p:nvPr/>
        </p:nvSpPr>
        <p:spPr>
          <a:xfrm>
            <a:off x="819408" y="9778656"/>
            <a:ext cx="1943546" cy="317844"/>
          </a:xfrm>
          <a:prstGeom prst="rect">
            <a:avLst/>
          </a:prstGeom>
        </p:spPr>
        <p:txBody>
          <a:bodyPr wrap="square" lIns="0" tIns="0" rIns="0" bIns="0" rtlCol="0" anchor="t">
            <a:spAutoFit/>
          </a:bodyPr>
          <a:lstStyle/>
          <a:p>
            <a:pPr algn="ctr">
              <a:lnSpc>
                <a:spcPts val="2590"/>
              </a:lnSpc>
              <a:spcBef>
                <a:spcPct val="0"/>
              </a:spcBef>
            </a:pPr>
            <a:r>
              <a:rPr lang="en-US" sz="1850" dirty="0">
                <a:solidFill>
                  <a:srgbClr val="000000"/>
                </a:solidFill>
                <a:latin typeface="DM Sans"/>
                <a:ea typeface="DM Sans"/>
                <a:cs typeface="DM Sans"/>
                <a:sym typeface="DM Sans"/>
              </a:rPr>
              <a:t>Report new bug</a:t>
            </a:r>
          </a:p>
        </p:txBody>
      </p:sp>
      <p:sp>
        <p:nvSpPr>
          <p:cNvPr id="9" name="TextBox 9"/>
          <p:cNvSpPr txBox="1"/>
          <p:nvPr/>
        </p:nvSpPr>
        <p:spPr>
          <a:xfrm>
            <a:off x="9742853" y="9702456"/>
            <a:ext cx="2677746" cy="317844"/>
          </a:xfrm>
          <a:prstGeom prst="rect">
            <a:avLst/>
          </a:prstGeom>
        </p:spPr>
        <p:txBody>
          <a:bodyPr wrap="square" lIns="0" tIns="0" rIns="0" bIns="0" rtlCol="0" anchor="t">
            <a:spAutoFit/>
          </a:bodyPr>
          <a:lstStyle/>
          <a:p>
            <a:pPr algn="ctr">
              <a:lnSpc>
                <a:spcPts val="2590"/>
              </a:lnSpc>
              <a:spcBef>
                <a:spcPct val="0"/>
              </a:spcBef>
            </a:pPr>
            <a:r>
              <a:rPr lang="en-US" sz="1850" dirty="0">
                <a:solidFill>
                  <a:srgbClr val="000000"/>
                </a:solidFill>
                <a:latin typeface="DM Sans"/>
                <a:ea typeface="DM Sans"/>
                <a:cs typeface="DM Sans"/>
                <a:sym typeface="DM Sans"/>
              </a:rPr>
              <a:t>Bug report success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344954" cy="4192872"/>
            <a:chOff x="0" y="0"/>
            <a:chExt cx="1671099" cy="1104295"/>
          </a:xfrm>
        </p:grpSpPr>
        <p:sp>
          <p:nvSpPr>
            <p:cNvPr id="3" name="Freeform 3"/>
            <p:cNvSpPr/>
            <p:nvPr/>
          </p:nvSpPr>
          <p:spPr>
            <a:xfrm>
              <a:off x="0" y="0"/>
              <a:ext cx="1671099" cy="1104295"/>
            </a:xfrm>
            <a:custGeom>
              <a:avLst/>
              <a:gdLst/>
              <a:ahLst/>
              <a:cxnLst/>
              <a:rect l="l" t="t" r="r" b="b"/>
              <a:pathLst>
                <a:path w="1671099" h="1104295">
                  <a:moveTo>
                    <a:pt x="0" y="0"/>
                  </a:moveTo>
                  <a:lnTo>
                    <a:pt x="1671099" y="0"/>
                  </a:lnTo>
                  <a:lnTo>
                    <a:pt x="1671099" y="1104295"/>
                  </a:lnTo>
                  <a:lnTo>
                    <a:pt x="0" y="1104295"/>
                  </a:lnTo>
                  <a:close/>
                </a:path>
              </a:pathLst>
            </a:custGeom>
            <a:solidFill>
              <a:srgbClr val="EF5241">
                <a:alpha val="52941"/>
              </a:srgbClr>
            </a:solidFill>
          </p:spPr>
        </p:sp>
        <p:sp>
          <p:nvSpPr>
            <p:cNvPr id="4" name="TextBox 4"/>
            <p:cNvSpPr txBox="1"/>
            <p:nvPr/>
          </p:nvSpPr>
          <p:spPr>
            <a:xfrm>
              <a:off x="0" y="-28575"/>
              <a:ext cx="1671099" cy="113287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7038257" y="235432"/>
            <a:ext cx="8512578" cy="10155515"/>
          </a:xfrm>
          <a:custGeom>
            <a:avLst/>
            <a:gdLst/>
            <a:ahLst/>
            <a:cxnLst/>
            <a:rect l="l" t="t" r="r" b="b"/>
            <a:pathLst>
              <a:path w="8512578" h="10155515">
                <a:moveTo>
                  <a:pt x="0" y="0"/>
                </a:moveTo>
                <a:lnTo>
                  <a:pt x="8512578" y="0"/>
                </a:lnTo>
                <a:lnTo>
                  <a:pt x="8512578" y="10155516"/>
                </a:lnTo>
                <a:lnTo>
                  <a:pt x="0" y="10155516"/>
                </a:lnTo>
                <a:lnTo>
                  <a:pt x="0" y="0"/>
                </a:lnTo>
                <a:close/>
              </a:path>
            </a:pathLst>
          </a:custGeom>
          <a:blipFill>
            <a:blip r:embed="rId2"/>
            <a:stretch>
              <a:fillRect/>
            </a:stretch>
          </a:blipFill>
        </p:spPr>
      </p:sp>
      <p:sp>
        <p:nvSpPr>
          <p:cNvPr id="6" name="TextBox 6"/>
          <p:cNvSpPr txBox="1"/>
          <p:nvPr/>
        </p:nvSpPr>
        <p:spPr>
          <a:xfrm>
            <a:off x="833435" y="1402428"/>
            <a:ext cx="4954073" cy="1685925"/>
          </a:xfrm>
          <a:prstGeom prst="rect">
            <a:avLst/>
          </a:prstGeom>
        </p:spPr>
        <p:txBody>
          <a:bodyPr lIns="0" tIns="0" rIns="0" bIns="0" rtlCol="0" anchor="t">
            <a:spAutoFit/>
          </a:bodyPr>
          <a:lstStyle/>
          <a:p>
            <a:pPr algn="ctr">
              <a:lnSpc>
                <a:spcPts val="6699"/>
              </a:lnSpc>
            </a:pPr>
            <a:r>
              <a:rPr lang="en-US" sz="5582">
                <a:solidFill>
                  <a:srgbClr val="FFFAEB"/>
                </a:solidFill>
                <a:latin typeface="DM Sans Bold"/>
                <a:ea typeface="DM Sans Bold"/>
                <a:cs typeface="DM Sans Bold"/>
                <a:sym typeface="DM Sans Bold"/>
              </a:rPr>
              <a:t>DATA FLOW DIAGRAM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3101714" y="9171406"/>
            <a:ext cx="534212" cy="53421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5" name="Freeform 5"/>
          <p:cNvSpPr/>
          <p:nvPr/>
        </p:nvSpPr>
        <p:spPr>
          <a:xfrm>
            <a:off x="4644102" y="2269666"/>
            <a:ext cx="9358705" cy="7435952"/>
          </a:xfrm>
          <a:custGeom>
            <a:avLst/>
            <a:gdLst/>
            <a:ahLst/>
            <a:cxnLst/>
            <a:rect l="l" t="t" r="r" b="b"/>
            <a:pathLst>
              <a:path w="9358705" h="7435952">
                <a:moveTo>
                  <a:pt x="0" y="0"/>
                </a:moveTo>
                <a:lnTo>
                  <a:pt x="9358705" y="0"/>
                </a:lnTo>
                <a:lnTo>
                  <a:pt x="9358705" y="7435952"/>
                </a:lnTo>
                <a:lnTo>
                  <a:pt x="0" y="7435952"/>
                </a:lnTo>
                <a:lnTo>
                  <a:pt x="0" y="0"/>
                </a:lnTo>
                <a:close/>
              </a:path>
            </a:pathLst>
          </a:custGeom>
          <a:blipFill>
            <a:blip r:embed="rId2"/>
            <a:stretch>
              <a:fillRect/>
            </a:stretch>
          </a:blipFill>
        </p:spPr>
      </p:sp>
      <p:sp>
        <p:nvSpPr>
          <p:cNvPr id="6" name="TextBox 6"/>
          <p:cNvSpPr txBox="1"/>
          <p:nvPr/>
        </p:nvSpPr>
        <p:spPr>
          <a:xfrm>
            <a:off x="1556016" y="952072"/>
            <a:ext cx="8869655" cy="733425"/>
          </a:xfrm>
          <a:prstGeom prst="rect">
            <a:avLst/>
          </a:prstGeom>
        </p:spPr>
        <p:txBody>
          <a:bodyPr lIns="0" tIns="0" rIns="0" bIns="0" rtlCol="0" anchor="t">
            <a:spAutoFit/>
          </a:bodyPr>
          <a:lstStyle/>
          <a:p>
            <a:pPr marL="0" lvl="0" indent="0" algn="ctr">
              <a:lnSpc>
                <a:spcPts val="5859"/>
              </a:lnSpc>
              <a:spcBef>
                <a:spcPct val="0"/>
              </a:spcBef>
            </a:pPr>
            <a:r>
              <a:rPr lang="en-US" sz="4882">
                <a:solidFill>
                  <a:srgbClr val="000000"/>
                </a:solidFill>
                <a:latin typeface="DM Sans Bold"/>
                <a:ea typeface="DM Sans Bold"/>
                <a:cs typeface="DM Sans Bold"/>
                <a:sym typeface="DM Sans Bold"/>
              </a:rPr>
              <a:t>Entity Relationship Diagram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sp>
        <p:nvSpPr>
          <p:cNvPr id="2" name="TextBox 2"/>
          <p:cNvSpPr txBox="1"/>
          <p:nvPr/>
        </p:nvSpPr>
        <p:spPr>
          <a:xfrm>
            <a:off x="6601480" y="4843145"/>
            <a:ext cx="6123920" cy="1377949"/>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000000"/>
                </a:solidFill>
                <a:latin typeface="DM Sans"/>
                <a:ea typeface="DM Sans"/>
                <a:cs typeface="DM Sans"/>
                <a:sym typeface="DM Sans"/>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78130" y="288459"/>
            <a:ext cx="10057524" cy="9710082"/>
          </a:xfrm>
          <a:custGeom>
            <a:avLst/>
            <a:gdLst/>
            <a:ahLst/>
            <a:cxnLst/>
            <a:rect l="l" t="t" r="r" b="b"/>
            <a:pathLst>
              <a:path w="10057524" h="9710082">
                <a:moveTo>
                  <a:pt x="0" y="0"/>
                </a:moveTo>
                <a:lnTo>
                  <a:pt x="10057524" y="0"/>
                </a:lnTo>
                <a:lnTo>
                  <a:pt x="10057524" y="9710082"/>
                </a:lnTo>
                <a:lnTo>
                  <a:pt x="0" y="9710082"/>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773144" y="3804920"/>
            <a:ext cx="4710559" cy="4481759"/>
          </a:xfrm>
          <a:prstGeom prst="rect">
            <a:avLst/>
          </a:prstGeom>
        </p:spPr>
        <p:txBody>
          <a:bodyPr lIns="0" tIns="0" rIns="0" bIns="0" rtlCol="0" anchor="t">
            <a:spAutoFit/>
          </a:bodyPr>
          <a:lstStyle/>
          <a:p>
            <a:pPr algn="just">
              <a:lnSpc>
                <a:spcPts val="4448"/>
              </a:lnSpc>
              <a:spcBef>
                <a:spcPct val="0"/>
              </a:spcBef>
            </a:pPr>
            <a:r>
              <a:rPr lang="en-US" sz="3177">
                <a:solidFill>
                  <a:srgbClr val="000000"/>
                </a:solidFill>
                <a:latin typeface="DM Sans"/>
                <a:ea typeface="DM Sans"/>
                <a:cs typeface="DM Sans"/>
                <a:sym typeface="DM Sans"/>
              </a:rPr>
              <a:t>Aman Gupta</a:t>
            </a:r>
          </a:p>
          <a:p>
            <a:pPr algn="just">
              <a:lnSpc>
                <a:spcPts val="4448"/>
              </a:lnSpc>
              <a:spcBef>
                <a:spcPct val="0"/>
              </a:spcBef>
            </a:pPr>
            <a:r>
              <a:rPr lang="en-US" sz="3177">
                <a:solidFill>
                  <a:srgbClr val="000000"/>
                </a:solidFill>
                <a:latin typeface="DM Sans"/>
                <a:ea typeface="DM Sans"/>
                <a:cs typeface="DM Sans"/>
                <a:sym typeface="DM Sans"/>
              </a:rPr>
              <a:t>Abhishek Mandha</a:t>
            </a:r>
          </a:p>
          <a:p>
            <a:pPr algn="just">
              <a:lnSpc>
                <a:spcPts val="4448"/>
              </a:lnSpc>
              <a:spcBef>
                <a:spcPct val="0"/>
              </a:spcBef>
            </a:pPr>
            <a:r>
              <a:rPr lang="en-US" sz="3177">
                <a:solidFill>
                  <a:srgbClr val="000000"/>
                </a:solidFill>
                <a:latin typeface="DM Sans"/>
                <a:ea typeface="DM Sans"/>
                <a:cs typeface="DM Sans"/>
                <a:sym typeface="DM Sans"/>
              </a:rPr>
              <a:t>Mule Saketh Reddy</a:t>
            </a:r>
          </a:p>
          <a:p>
            <a:pPr algn="just">
              <a:lnSpc>
                <a:spcPts val="4448"/>
              </a:lnSpc>
              <a:spcBef>
                <a:spcPct val="0"/>
              </a:spcBef>
            </a:pPr>
            <a:r>
              <a:rPr lang="en-US" sz="3177">
                <a:solidFill>
                  <a:srgbClr val="000000"/>
                </a:solidFill>
                <a:latin typeface="DM Sans"/>
                <a:ea typeface="DM Sans"/>
                <a:cs typeface="DM Sans"/>
                <a:sym typeface="DM Sans"/>
              </a:rPr>
              <a:t>Meka Hari Krishna</a:t>
            </a:r>
          </a:p>
          <a:p>
            <a:pPr algn="just">
              <a:lnSpc>
                <a:spcPts val="4448"/>
              </a:lnSpc>
              <a:spcBef>
                <a:spcPct val="0"/>
              </a:spcBef>
            </a:pPr>
            <a:r>
              <a:rPr lang="en-US" sz="3177">
                <a:solidFill>
                  <a:srgbClr val="000000"/>
                </a:solidFill>
                <a:latin typeface="DM Sans"/>
                <a:ea typeface="DM Sans"/>
                <a:cs typeface="DM Sans"/>
                <a:sym typeface="DM Sans"/>
              </a:rPr>
              <a:t>Potineni Sowbhagya Sree</a:t>
            </a:r>
          </a:p>
          <a:p>
            <a:pPr algn="just">
              <a:lnSpc>
                <a:spcPts val="4448"/>
              </a:lnSpc>
              <a:spcBef>
                <a:spcPct val="0"/>
              </a:spcBef>
            </a:pPr>
            <a:r>
              <a:rPr lang="en-US" sz="3177">
                <a:solidFill>
                  <a:srgbClr val="000000"/>
                </a:solidFill>
                <a:latin typeface="DM Sans"/>
                <a:ea typeface="DM Sans"/>
                <a:cs typeface="DM Sans"/>
                <a:sym typeface="DM Sans"/>
              </a:rPr>
              <a:t>Twesha Arvind</a:t>
            </a:r>
          </a:p>
          <a:p>
            <a:pPr algn="just">
              <a:lnSpc>
                <a:spcPts val="4448"/>
              </a:lnSpc>
              <a:spcBef>
                <a:spcPct val="0"/>
              </a:spcBef>
            </a:pPr>
            <a:r>
              <a:rPr lang="en-US" sz="3177">
                <a:solidFill>
                  <a:srgbClr val="000000"/>
                </a:solidFill>
                <a:latin typeface="DM Sans"/>
                <a:ea typeface="DM Sans"/>
                <a:cs typeface="DM Sans"/>
                <a:sym typeface="DM Sans"/>
              </a:rPr>
              <a:t>Mahesh Muthyam</a:t>
            </a:r>
          </a:p>
          <a:p>
            <a:pPr algn="just">
              <a:lnSpc>
                <a:spcPts val="4448"/>
              </a:lnSpc>
              <a:spcBef>
                <a:spcPct val="0"/>
              </a:spcBef>
            </a:pPr>
            <a:r>
              <a:rPr lang="en-US" sz="3177">
                <a:solidFill>
                  <a:srgbClr val="000000"/>
                </a:solidFill>
                <a:latin typeface="DM Sans"/>
                <a:ea typeface="DM Sans"/>
                <a:cs typeface="DM Sans"/>
                <a:sym typeface="DM Sans"/>
              </a:rPr>
              <a:t>Viswani Edupuganti</a:t>
            </a:r>
          </a:p>
        </p:txBody>
      </p:sp>
      <p:sp>
        <p:nvSpPr>
          <p:cNvPr id="4" name="TextBox 4"/>
          <p:cNvSpPr txBox="1"/>
          <p:nvPr/>
        </p:nvSpPr>
        <p:spPr>
          <a:xfrm>
            <a:off x="6985445" y="2791871"/>
            <a:ext cx="5079195" cy="485094"/>
          </a:xfrm>
          <a:prstGeom prst="rect">
            <a:avLst/>
          </a:prstGeom>
        </p:spPr>
        <p:txBody>
          <a:bodyPr lIns="0" tIns="0" rIns="0" bIns="0" rtlCol="0" anchor="t">
            <a:spAutoFit/>
          </a:bodyPr>
          <a:lstStyle/>
          <a:p>
            <a:pPr algn="ctr">
              <a:lnSpc>
                <a:spcPts val="4092"/>
              </a:lnSpc>
              <a:spcBef>
                <a:spcPct val="0"/>
              </a:spcBef>
            </a:pPr>
            <a:r>
              <a:rPr lang="en-US" sz="2923">
                <a:solidFill>
                  <a:srgbClr val="000000"/>
                </a:solidFill>
                <a:latin typeface="DM Sans"/>
                <a:ea typeface="DM Sans"/>
                <a:cs typeface="DM Sans"/>
                <a:sym typeface="DM Sans"/>
              </a:rPr>
              <a:t>TEAM LEAD – Adithi Satish</a:t>
            </a:r>
          </a:p>
        </p:txBody>
      </p:sp>
      <p:sp>
        <p:nvSpPr>
          <p:cNvPr id="5" name="TextBox 5"/>
          <p:cNvSpPr txBox="1"/>
          <p:nvPr/>
        </p:nvSpPr>
        <p:spPr>
          <a:xfrm>
            <a:off x="7773144" y="942975"/>
            <a:ext cx="3526355" cy="813607"/>
          </a:xfrm>
          <a:prstGeom prst="rect">
            <a:avLst/>
          </a:prstGeom>
        </p:spPr>
        <p:txBody>
          <a:bodyPr lIns="0" tIns="0" rIns="0" bIns="0" rtlCol="0" anchor="t">
            <a:spAutoFit/>
          </a:bodyPr>
          <a:lstStyle/>
          <a:p>
            <a:pPr algn="ctr">
              <a:lnSpc>
                <a:spcPts val="6809"/>
              </a:lnSpc>
              <a:spcBef>
                <a:spcPct val="0"/>
              </a:spcBef>
            </a:pPr>
            <a:r>
              <a:rPr lang="en-US" sz="4863">
                <a:solidFill>
                  <a:srgbClr val="000000"/>
                </a:solidFill>
                <a:latin typeface="DM Sans"/>
                <a:ea typeface="DM Sans"/>
                <a:cs typeface="DM Sans"/>
                <a:sym typeface="DM Sans"/>
              </a:rPr>
              <a:t>OUR TEAM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3957477" y="4098430"/>
            <a:ext cx="842477" cy="84247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4" name="TextBox 4"/>
            <p:cNvSpPr txBox="1"/>
            <p:nvPr/>
          </p:nvSpPr>
          <p:spPr>
            <a:xfrm>
              <a:off x="76200" y="19050"/>
              <a:ext cx="660400" cy="717550"/>
            </a:xfrm>
            <a:prstGeom prst="rect">
              <a:avLst/>
            </a:prstGeom>
          </p:spPr>
          <p:txBody>
            <a:bodyPr lIns="0" tIns="0" rIns="0" bIns="0" rtlCol="0" anchor="ctr"/>
            <a:lstStyle/>
            <a:p>
              <a:pPr marL="0" lvl="0" indent="0" algn="ctr">
                <a:lnSpc>
                  <a:spcPts val="4969"/>
                </a:lnSpc>
                <a:spcBef>
                  <a:spcPct val="0"/>
                </a:spcBef>
              </a:pPr>
              <a:r>
                <a:rPr lang="en-US" sz="3549">
                  <a:solidFill>
                    <a:srgbClr val="FFFFFF"/>
                  </a:solidFill>
                  <a:latin typeface="DM Sans Bold"/>
                  <a:ea typeface="DM Sans Bold"/>
                  <a:cs typeface="DM Sans Bold"/>
                  <a:sym typeface="DM Sans Bold"/>
                </a:rPr>
                <a:t>01</a:t>
              </a:r>
            </a:p>
          </p:txBody>
        </p:sp>
      </p:grpSp>
      <p:grpSp>
        <p:nvGrpSpPr>
          <p:cNvPr id="5" name="Group 5"/>
          <p:cNvGrpSpPr/>
          <p:nvPr/>
        </p:nvGrpSpPr>
        <p:grpSpPr>
          <a:xfrm>
            <a:off x="7134333" y="4098430"/>
            <a:ext cx="842477" cy="84247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7" name="TextBox 7"/>
            <p:cNvSpPr txBox="1"/>
            <p:nvPr/>
          </p:nvSpPr>
          <p:spPr>
            <a:xfrm>
              <a:off x="76200" y="19050"/>
              <a:ext cx="660400" cy="717550"/>
            </a:xfrm>
            <a:prstGeom prst="rect">
              <a:avLst/>
            </a:prstGeom>
          </p:spPr>
          <p:txBody>
            <a:bodyPr lIns="0" tIns="0" rIns="0" bIns="0" rtlCol="0" anchor="ctr"/>
            <a:lstStyle/>
            <a:p>
              <a:pPr marL="0" lvl="0" indent="0" algn="ctr">
                <a:lnSpc>
                  <a:spcPts val="4969"/>
                </a:lnSpc>
                <a:spcBef>
                  <a:spcPct val="0"/>
                </a:spcBef>
              </a:pPr>
              <a:r>
                <a:rPr lang="en-US" sz="3549">
                  <a:solidFill>
                    <a:srgbClr val="FFFFFF"/>
                  </a:solidFill>
                  <a:latin typeface="DM Sans Bold"/>
                  <a:ea typeface="DM Sans Bold"/>
                  <a:cs typeface="DM Sans Bold"/>
                  <a:sym typeface="DM Sans Bold"/>
                </a:rPr>
                <a:t>02</a:t>
              </a:r>
            </a:p>
          </p:txBody>
        </p:sp>
      </p:grpSp>
      <p:grpSp>
        <p:nvGrpSpPr>
          <p:cNvPr id="8" name="Group 8"/>
          <p:cNvGrpSpPr/>
          <p:nvPr/>
        </p:nvGrpSpPr>
        <p:grpSpPr>
          <a:xfrm>
            <a:off x="3957477" y="6120403"/>
            <a:ext cx="842477" cy="8424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0" name="TextBox 10"/>
            <p:cNvSpPr txBox="1"/>
            <p:nvPr/>
          </p:nvSpPr>
          <p:spPr>
            <a:xfrm>
              <a:off x="76200" y="19050"/>
              <a:ext cx="660400" cy="717550"/>
            </a:xfrm>
            <a:prstGeom prst="rect">
              <a:avLst/>
            </a:prstGeom>
          </p:spPr>
          <p:txBody>
            <a:bodyPr lIns="0" tIns="0" rIns="0" bIns="0" rtlCol="0" anchor="ctr"/>
            <a:lstStyle/>
            <a:p>
              <a:pPr marL="0" lvl="0" indent="0" algn="ctr">
                <a:lnSpc>
                  <a:spcPts val="4969"/>
                </a:lnSpc>
                <a:spcBef>
                  <a:spcPct val="0"/>
                </a:spcBef>
              </a:pPr>
              <a:r>
                <a:rPr lang="en-US" sz="3549">
                  <a:solidFill>
                    <a:srgbClr val="FFFFFF"/>
                  </a:solidFill>
                  <a:latin typeface="DM Sans Bold"/>
                  <a:ea typeface="DM Sans Bold"/>
                  <a:cs typeface="DM Sans Bold"/>
                  <a:sym typeface="DM Sans Bold"/>
                </a:rPr>
                <a:t>05</a:t>
              </a:r>
            </a:p>
          </p:txBody>
        </p:sp>
      </p:grpSp>
      <p:grpSp>
        <p:nvGrpSpPr>
          <p:cNvPr id="11" name="Group 11"/>
          <p:cNvGrpSpPr/>
          <p:nvPr/>
        </p:nvGrpSpPr>
        <p:grpSpPr>
          <a:xfrm>
            <a:off x="7134333" y="6120403"/>
            <a:ext cx="842477" cy="84247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3" name="TextBox 13"/>
            <p:cNvSpPr txBox="1"/>
            <p:nvPr/>
          </p:nvSpPr>
          <p:spPr>
            <a:xfrm>
              <a:off x="76200" y="19050"/>
              <a:ext cx="660400" cy="717550"/>
            </a:xfrm>
            <a:prstGeom prst="rect">
              <a:avLst/>
            </a:prstGeom>
          </p:spPr>
          <p:txBody>
            <a:bodyPr lIns="0" tIns="0" rIns="0" bIns="0" rtlCol="0" anchor="ctr"/>
            <a:lstStyle/>
            <a:p>
              <a:pPr marL="0" lvl="0" indent="0" algn="ctr">
                <a:lnSpc>
                  <a:spcPts val="4969"/>
                </a:lnSpc>
                <a:spcBef>
                  <a:spcPct val="0"/>
                </a:spcBef>
              </a:pPr>
              <a:r>
                <a:rPr lang="en-US" sz="3549">
                  <a:solidFill>
                    <a:srgbClr val="FFFFFF"/>
                  </a:solidFill>
                  <a:latin typeface="DM Sans Bold"/>
                  <a:ea typeface="DM Sans Bold"/>
                  <a:cs typeface="DM Sans Bold"/>
                  <a:sym typeface="DM Sans Bold"/>
                </a:rPr>
                <a:t>06</a:t>
              </a:r>
            </a:p>
          </p:txBody>
        </p:sp>
      </p:grpSp>
      <p:sp>
        <p:nvSpPr>
          <p:cNvPr id="14" name="Freeform 14"/>
          <p:cNvSpPr/>
          <p:nvPr/>
        </p:nvSpPr>
        <p:spPr>
          <a:xfrm rot="1095156">
            <a:off x="-4098793" y="-4550300"/>
            <a:ext cx="7891968" cy="7891968"/>
          </a:xfrm>
          <a:custGeom>
            <a:avLst/>
            <a:gdLst/>
            <a:ahLst/>
            <a:cxnLst/>
            <a:rect l="l" t="t" r="r" b="b"/>
            <a:pathLst>
              <a:path w="7891968" h="7891968">
                <a:moveTo>
                  <a:pt x="0" y="0"/>
                </a:moveTo>
                <a:lnTo>
                  <a:pt x="7891967" y="0"/>
                </a:lnTo>
                <a:lnTo>
                  <a:pt x="7891967" y="7891967"/>
                </a:lnTo>
                <a:lnTo>
                  <a:pt x="0" y="78919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10311190" y="4098430"/>
            <a:ext cx="842477" cy="84247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7" name="TextBox 17"/>
            <p:cNvSpPr txBox="1"/>
            <p:nvPr/>
          </p:nvSpPr>
          <p:spPr>
            <a:xfrm>
              <a:off x="76200" y="19050"/>
              <a:ext cx="660400" cy="717550"/>
            </a:xfrm>
            <a:prstGeom prst="rect">
              <a:avLst/>
            </a:prstGeom>
          </p:spPr>
          <p:txBody>
            <a:bodyPr lIns="0" tIns="0" rIns="0" bIns="0" rtlCol="0" anchor="ctr"/>
            <a:lstStyle/>
            <a:p>
              <a:pPr marL="0" lvl="0" indent="0" algn="ctr">
                <a:lnSpc>
                  <a:spcPts val="4969"/>
                </a:lnSpc>
                <a:spcBef>
                  <a:spcPct val="0"/>
                </a:spcBef>
              </a:pPr>
              <a:r>
                <a:rPr lang="en-US" sz="3549">
                  <a:solidFill>
                    <a:srgbClr val="FFFFFF"/>
                  </a:solidFill>
                  <a:latin typeface="DM Sans Bold"/>
                  <a:ea typeface="DM Sans Bold"/>
                  <a:cs typeface="DM Sans Bold"/>
                  <a:sym typeface="DM Sans Bold"/>
                </a:rPr>
                <a:t>03</a:t>
              </a:r>
            </a:p>
          </p:txBody>
        </p:sp>
      </p:grpSp>
      <p:grpSp>
        <p:nvGrpSpPr>
          <p:cNvPr id="18" name="Group 18"/>
          <p:cNvGrpSpPr/>
          <p:nvPr/>
        </p:nvGrpSpPr>
        <p:grpSpPr>
          <a:xfrm>
            <a:off x="13454332" y="4101144"/>
            <a:ext cx="842477" cy="84247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0" name="TextBox 20"/>
            <p:cNvSpPr txBox="1"/>
            <p:nvPr/>
          </p:nvSpPr>
          <p:spPr>
            <a:xfrm>
              <a:off x="76200" y="19050"/>
              <a:ext cx="660400" cy="717550"/>
            </a:xfrm>
            <a:prstGeom prst="rect">
              <a:avLst/>
            </a:prstGeom>
          </p:spPr>
          <p:txBody>
            <a:bodyPr lIns="0" tIns="0" rIns="0" bIns="0" rtlCol="0" anchor="ctr"/>
            <a:lstStyle/>
            <a:p>
              <a:pPr marL="0" lvl="0" indent="0" algn="ctr">
                <a:lnSpc>
                  <a:spcPts val="4969"/>
                </a:lnSpc>
                <a:spcBef>
                  <a:spcPct val="0"/>
                </a:spcBef>
              </a:pPr>
              <a:r>
                <a:rPr lang="en-US" sz="3549">
                  <a:solidFill>
                    <a:srgbClr val="FFFFFF"/>
                  </a:solidFill>
                  <a:latin typeface="DM Sans Bold"/>
                  <a:ea typeface="DM Sans Bold"/>
                  <a:cs typeface="DM Sans Bold"/>
                  <a:sym typeface="DM Sans Bold"/>
                </a:rPr>
                <a:t>04</a:t>
              </a:r>
            </a:p>
          </p:txBody>
        </p:sp>
      </p:grpSp>
      <p:grpSp>
        <p:nvGrpSpPr>
          <p:cNvPr id="21" name="Group 21"/>
          <p:cNvGrpSpPr/>
          <p:nvPr/>
        </p:nvGrpSpPr>
        <p:grpSpPr>
          <a:xfrm>
            <a:off x="10311190" y="6120403"/>
            <a:ext cx="842477" cy="84247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3" name="TextBox 23"/>
            <p:cNvSpPr txBox="1"/>
            <p:nvPr/>
          </p:nvSpPr>
          <p:spPr>
            <a:xfrm>
              <a:off x="76200" y="19050"/>
              <a:ext cx="660400" cy="717550"/>
            </a:xfrm>
            <a:prstGeom prst="rect">
              <a:avLst/>
            </a:prstGeom>
          </p:spPr>
          <p:txBody>
            <a:bodyPr lIns="0" tIns="0" rIns="0" bIns="0" rtlCol="0" anchor="ctr"/>
            <a:lstStyle/>
            <a:p>
              <a:pPr marL="0" lvl="0" indent="0" algn="ctr">
                <a:lnSpc>
                  <a:spcPts val="4969"/>
                </a:lnSpc>
                <a:spcBef>
                  <a:spcPct val="0"/>
                </a:spcBef>
              </a:pPr>
              <a:r>
                <a:rPr lang="en-US" sz="3549">
                  <a:solidFill>
                    <a:srgbClr val="FFFFFF"/>
                  </a:solidFill>
                  <a:latin typeface="DM Sans Bold"/>
                  <a:ea typeface="DM Sans Bold"/>
                  <a:cs typeface="DM Sans Bold"/>
                  <a:sym typeface="DM Sans Bold"/>
                </a:rPr>
                <a:t>07</a:t>
              </a:r>
            </a:p>
          </p:txBody>
        </p:sp>
      </p:grpSp>
      <p:grpSp>
        <p:nvGrpSpPr>
          <p:cNvPr id="24" name="Group 24"/>
          <p:cNvGrpSpPr/>
          <p:nvPr/>
        </p:nvGrpSpPr>
        <p:grpSpPr>
          <a:xfrm>
            <a:off x="6625268" y="1791775"/>
            <a:ext cx="5037464" cy="1268429"/>
            <a:chOff x="0" y="0"/>
            <a:chExt cx="1326739" cy="334072"/>
          </a:xfrm>
        </p:grpSpPr>
        <p:sp>
          <p:nvSpPr>
            <p:cNvPr id="25" name="Freeform 25"/>
            <p:cNvSpPr/>
            <p:nvPr/>
          </p:nvSpPr>
          <p:spPr>
            <a:xfrm>
              <a:off x="0" y="0"/>
              <a:ext cx="1326739" cy="334072"/>
            </a:xfrm>
            <a:custGeom>
              <a:avLst/>
              <a:gdLst/>
              <a:ahLst/>
              <a:cxnLst/>
              <a:rect l="l" t="t" r="r" b="b"/>
              <a:pathLst>
                <a:path w="1326739" h="334072">
                  <a:moveTo>
                    <a:pt x="52254" y="0"/>
                  </a:moveTo>
                  <a:lnTo>
                    <a:pt x="1274486" y="0"/>
                  </a:lnTo>
                  <a:cubicBezTo>
                    <a:pt x="1288344" y="0"/>
                    <a:pt x="1301635" y="5505"/>
                    <a:pt x="1311435" y="15305"/>
                  </a:cubicBezTo>
                  <a:cubicBezTo>
                    <a:pt x="1321234" y="25104"/>
                    <a:pt x="1326739" y="38395"/>
                    <a:pt x="1326739" y="52254"/>
                  </a:cubicBezTo>
                  <a:lnTo>
                    <a:pt x="1326739" y="281818"/>
                  </a:lnTo>
                  <a:cubicBezTo>
                    <a:pt x="1326739" y="310677"/>
                    <a:pt x="1303345" y="334072"/>
                    <a:pt x="1274486" y="334072"/>
                  </a:cubicBezTo>
                  <a:lnTo>
                    <a:pt x="52254" y="334072"/>
                  </a:lnTo>
                  <a:cubicBezTo>
                    <a:pt x="23395" y="334072"/>
                    <a:pt x="0" y="310677"/>
                    <a:pt x="0" y="281818"/>
                  </a:cubicBezTo>
                  <a:lnTo>
                    <a:pt x="0" y="52254"/>
                  </a:lnTo>
                  <a:cubicBezTo>
                    <a:pt x="0" y="23395"/>
                    <a:pt x="23395" y="0"/>
                    <a:pt x="52254" y="0"/>
                  </a:cubicBezTo>
                  <a:close/>
                </a:path>
              </a:pathLst>
            </a:custGeom>
            <a:solidFill>
              <a:srgbClr val="FFFFFF"/>
            </a:solidFill>
            <a:ln cap="rnd">
              <a:noFill/>
              <a:prstDash val="solid"/>
              <a:round/>
            </a:ln>
          </p:spPr>
        </p:sp>
        <p:sp>
          <p:nvSpPr>
            <p:cNvPr id="26" name="TextBox 26"/>
            <p:cNvSpPr txBox="1"/>
            <p:nvPr/>
          </p:nvSpPr>
          <p:spPr>
            <a:xfrm>
              <a:off x="0" y="0"/>
              <a:ext cx="1326739" cy="334072"/>
            </a:xfrm>
            <a:prstGeom prst="rect">
              <a:avLst/>
            </a:prstGeom>
          </p:spPr>
          <p:txBody>
            <a:bodyPr lIns="50800" tIns="50800" rIns="50800" bIns="50800" rtlCol="0" anchor="ctr"/>
            <a:lstStyle/>
            <a:p>
              <a:pPr marL="0" lvl="0" indent="0" algn="ctr">
                <a:lnSpc>
                  <a:spcPts val="7255"/>
                </a:lnSpc>
                <a:spcBef>
                  <a:spcPct val="0"/>
                </a:spcBef>
              </a:pPr>
              <a:r>
                <a:rPr lang="en-US" sz="6046">
                  <a:solidFill>
                    <a:srgbClr val="2B1511"/>
                  </a:solidFill>
                  <a:latin typeface="Canva Sans Bold"/>
                  <a:ea typeface="Canva Sans Bold"/>
                  <a:cs typeface="Canva Sans Bold"/>
                  <a:sym typeface="Canva Sans Bold"/>
                </a:rPr>
                <a:t>Overview</a:t>
              </a:r>
            </a:p>
          </p:txBody>
        </p:sp>
      </p:grpSp>
      <p:sp>
        <p:nvSpPr>
          <p:cNvPr id="27" name="Freeform 27"/>
          <p:cNvSpPr/>
          <p:nvPr/>
        </p:nvSpPr>
        <p:spPr>
          <a:xfrm rot="1095156">
            <a:off x="14074237" y="7160484"/>
            <a:ext cx="7891968" cy="7891968"/>
          </a:xfrm>
          <a:custGeom>
            <a:avLst/>
            <a:gdLst/>
            <a:ahLst/>
            <a:cxnLst/>
            <a:rect l="l" t="t" r="r" b="b"/>
            <a:pathLst>
              <a:path w="7891968" h="7891968">
                <a:moveTo>
                  <a:pt x="0" y="0"/>
                </a:moveTo>
                <a:lnTo>
                  <a:pt x="7891967" y="0"/>
                </a:lnTo>
                <a:lnTo>
                  <a:pt x="7891967" y="7891967"/>
                </a:lnTo>
                <a:lnTo>
                  <a:pt x="0" y="78919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TextBox 28"/>
          <p:cNvSpPr txBox="1"/>
          <p:nvPr/>
        </p:nvSpPr>
        <p:spPr>
          <a:xfrm>
            <a:off x="2790287" y="5077003"/>
            <a:ext cx="3176857" cy="357600"/>
          </a:xfrm>
          <a:prstGeom prst="rect">
            <a:avLst/>
          </a:prstGeom>
        </p:spPr>
        <p:txBody>
          <a:bodyPr lIns="0" tIns="0" rIns="0" bIns="0" rtlCol="0" anchor="t">
            <a:spAutoFit/>
          </a:bodyPr>
          <a:lstStyle/>
          <a:p>
            <a:pPr algn="ctr">
              <a:lnSpc>
                <a:spcPts val="2994"/>
              </a:lnSpc>
            </a:pPr>
            <a:r>
              <a:rPr lang="en-US" sz="2153">
                <a:solidFill>
                  <a:srgbClr val="000000"/>
                </a:solidFill>
                <a:latin typeface="DM Sans"/>
                <a:ea typeface="DM Sans"/>
                <a:cs typeface="DM Sans"/>
                <a:sym typeface="DM Sans"/>
              </a:rPr>
              <a:t>Abstract</a:t>
            </a:r>
          </a:p>
        </p:txBody>
      </p:sp>
      <p:sp>
        <p:nvSpPr>
          <p:cNvPr id="29" name="TextBox 29"/>
          <p:cNvSpPr txBox="1"/>
          <p:nvPr/>
        </p:nvSpPr>
        <p:spPr>
          <a:xfrm>
            <a:off x="5967143" y="5077003"/>
            <a:ext cx="3176857" cy="357600"/>
          </a:xfrm>
          <a:prstGeom prst="rect">
            <a:avLst/>
          </a:prstGeom>
        </p:spPr>
        <p:txBody>
          <a:bodyPr lIns="0" tIns="0" rIns="0" bIns="0" rtlCol="0" anchor="t">
            <a:spAutoFit/>
          </a:bodyPr>
          <a:lstStyle/>
          <a:p>
            <a:pPr algn="ctr">
              <a:lnSpc>
                <a:spcPts val="2994"/>
              </a:lnSpc>
            </a:pPr>
            <a:r>
              <a:rPr lang="en-US" sz="2153">
                <a:solidFill>
                  <a:srgbClr val="000000"/>
                </a:solidFill>
                <a:latin typeface="DM Sans"/>
                <a:ea typeface="DM Sans"/>
                <a:cs typeface="DM Sans"/>
                <a:sym typeface="DM Sans"/>
              </a:rPr>
              <a:t>Introduction</a:t>
            </a:r>
          </a:p>
        </p:txBody>
      </p:sp>
      <p:sp>
        <p:nvSpPr>
          <p:cNvPr id="30" name="TextBox 30"/>
          <p:cNvSpPr txBox="1"/>
          <p:nvPr/>
        </p:nvSpPr>
        <p:spPr>
          <a:xfrm>
            <a:off x="2790287" y="7098975"/>
            <a:ext cx="3176857" cy="357600"/>
          </a:xfrm>
          <a:prstGeom prst="rect">
            <a:avLst/>
          </a:prstGeom>
        </p:spPr>
        <p:txBody>
          <a:bodyPr lIns="0" tIns="0" rIns="0" bIns="0" rtlCol="0" anchor="t">
            <a:spAutoFit/>
          </a:bodyPr>
          <a:lstStyle/>
          <a:p>
            <a:pPr algn="ctr">
              <a:lnSpc>
                <a:spcPts val="2994"/>
              </a:lnSpc>
            </a:pPr>
            <a:r>
              <a:rPr lang="en-US" sz="2153">
                <a:solidFill>
                  <a:srgbClr val="000000"/>
                </a:solidFill>
                <a:latin typeface="DM Sans"/>
                <a:ea typeface="DM Sans"/>
                <a:cs typeface="DM Sans"/>
                <a:sym typeface="DM Sans"/>
              </a:rPr>
              <a:t>User Interface</a:t>
            </a:r>
          </a:p>
        </p:txBody>
      </p:sp>
      <p:sp>
        <p:nvSpPr>
          <p:cNvPr id="31" name="TextBox 31"/>
          <p:cNvSpPr txBox="1"/>
          <p:nvPr/>
        </p:nvSpPr>
        <p:spPr>
          <a:xfrm>
            <a:off x="5967143" y="7098975"/>
            <a:ext cx="3176857" cy="357600"/>
          </a:xfrm>
          <a:prstGeom prst="rect">
            <a:avLst/>
          </a:prstGeom>
        </p:spPr>
        <p:txBody>
          <a:bodyPr lIns="0" tIns="0" rIns="0" bIns="0" rtlCol="0" anchor="t">
            <a:spAutoFit/>
          </a:bodyPr>
          <a:lstStyle/>
          <a:p>
            <a:pPr algn="ctr">
              <a:lnSpc>
                <a:spcPts val="2994"/>
              </a:lnSpc>
            </a:pPr>
            <a:r>
              <a:rPr lang="en-US" sz="2153">
                <a:solidFill>
                  <a:srgbClr val="000000"/>
                </a:solidFill>
                <a:latin typeface="DM Sans"/>
                <a:ea typeface="DM Sans"/>
                <a:cs typeface="DM Sans"/>
                <a:sym typeface="DM Sans"/>
              </a:rPr>
              <a:t>Data flow Diagram</a:t>
            </a:r>
          </a:p>
        </p:txBody>
      </p:sp>
      <p:sp>
        <p:nvSpPr>
          <p:cNvPr id="32" name="TextBox 32"/>
          <p:cNvSpPr txBox="1"/>
          <p:nvPr/>
        </p:nvSpPr>
        <p:spPr>
          <a:xfrm>
            <a:off x="9144000" y="5077003"/>
            <a:ext cx="3176857" cy="357600"/>
          </a:xfrm>
          <a:prstGeom prst="rect">
            <a:avLst/>
          </a:prstGeom>
        </p:spPr>
        <p:txBody>
          <a:bodyPr lIns="0" tIns="0" rIns="0" bIns="0" rtlCol="0" anchor="t">
            <a:spAutoFit/>
          </a:bodyPr>
          <a:lstStyle/>
          <a:p>
            <a:pPr algn="ctr">
              <a:lnSpc>
                <a:spcPts val="2994"/>
              </a:lnSpc>
            </a:pPr>
            <a:r>
              <a:rPr lang="en-US" sz="2153">
                <a:solidFill>
                  <a:srgbClr val="000000"/>
                </a:solidFill>
                <a:latin typeface="DM Sans"/>
                <a:ea typeface="DM Sans"/>
                <a:cs typeface="DM Sans"/>
                <a:sym typeface="DM Sans"/>
              </a:rPr>
              <a:t>Functional Requirements</a:t>
            </a:r>
          </a:p>
        </p:txBody>
      </p:sp>
      <p:sp>
        <p:nvSpPr>
          <p:cNvPr id="33" name="TextBox 33"/>
          <p:cNvSpPr txBox="1"/>
          <p:nvPr/>
        </p:nvSpPr>
        <p:spPr>
          <a:xfrm>
            <a:off x="12320857" y="5077003"/>
            <a:ext cx="3176857" cy="357600"/>
          </a:xfrm>
          <a:prstGeom prst="rect">
            <a:avLst/>
          </a:prstGeom>
        </p:spPr>
        <p:txBody>
          <a:bodyPr lIns="0" tIns="0" rIns="0" bIns="0" rtlCol="0" anchor="t">
            <a:spAutoFit/>
          </a:bodyPr>
          <a:lstStyle/>
          <a:p>
            <a:pPr algn="ctr">
              <a:lnSpc>
                <a:spcPts val="2994"/>
              </a:lnSpc>
            </a:pPr>
            <a:r>
              <a:rPr lang="en-US" sz="2153">
                <a:solidFill>
                  <a:srgbClr val="000000"/>
                </a:solidFill>
                <a:latin typeface="DM Sans"/>
                <a:ea typeface="DM Sans"/>
                <a:cs typeface="DM Sans"/>
                <a:sym typeface="DM Sans"/>
              </a:rPr>
              <a:t>Software Architecture</a:t>
            </a:r>
          </a:p>
        </p:txBody>
      </p:sp>
      <p:sp>
        <p:nvSpPr>
          <p:cNvPr id="34" name="TextBox 34"/>
          <p:cNvSpPr txBox="1"/>
          <p:nvPr/>
        </p:nvSpPr>
        <p:spPr>
          <a:xfrm>
            <a:off x="9144000" y="7098975"/>
            <a:ext cx="3176857" cy="357600"/>
          </a:xfrm>
          <a:prstGeom prst="rect">
            <a:avLst/>
          </a:prstGeom>
        </p:spPr>
        <p:txBody>
          <a:bodyPr lIns="0" tIns="0" rIns="0" bIns="0" rtlCol="0" anchor="t">
            <a:spAutoFit/>
          </a:bodyPr>
          <a:lstStyle/>
          <a:p>
            <a:pPr algn="ctr">
              <a:lnSpc>
                <a:spcPts val="2994"/>
              </a:lnSpc>
            </a:pPr>
            <a:r>
              <a:rPr lang="en-US" sz="2153">
                <a:solidFill>
                  <a:srgbClr val="000000"/>
                </a:solidFill>
                <a:latin typeface="DM Sans"/>
                <a:ea typeface="DM Sans"/>
                <a:cs typeface="DM Sans"/>
                <a:sym typeface="DM Sans"/>
              </a:rPr>
              <a:t>ER Diagram</a:t>
            </a:r>
          </a:p>
        </p:txBody>
      </p:sp>
      <p:grpSp>
        <p:nvGrpSpPr>
          <p:cNvPr id="35" name="Group 35"/>
          <p:cNvGrpSpPr/>
          <p:nvPr/>
        </p:nvGrpSpPr>
        <p:grpSpPr>
          <a:xfrm>
            <a:off x="13036870" y="-1312917"/>
            <a:ext cx="2625834" cy="262583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37" name="TextBox 37"/>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38" name="Group 38"/>
          <p:cNvGrpSpPr/>
          <p:nvPr/>
        </p:nvGrpSpPr>
        <p:grpSpPr>
          <a:xfrm>
            <a:off x="1752881" y="9161550"/>
            <a:ext cx="2625834" cy="2625834"/>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40" name="TextBox 40"/>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43301" y="5175645"/>
            <a:ext cx="10464525" cy="1046452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cap="sq">
              <a:no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5" name="Group 5"/>
          <p:cNvGrpSpPr/>
          <p:nvPr/>
        </p:nvGrpSpPr>
        <p:grpSpPr>
          <a:xfrm>
            <a:off x="-2368812" y="-3766275"/>
            <a:ext cx="12607523" cy="1260752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cap="sq">
              <a:no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8" name="TextBox 8"/>
          <p:cNvSpPr txBox="1"/>
          <p:nvPr/>
        </p:nvSpPr>
        <p:spPr>
          <a:xfrm>
            <a:off x="1926663" y="1767260"/>
            <a:ext cx="4016574" cy="770226"/>
          </a:xfrm>
          <a:prstGeom prst="rect">
            <a:avLst/>
          </a:prstGeom>
        </p:spPr>
        <p:txBody>
          <a:bodyPr lIns="0" tIns="0" rIns="0" bIns="0" rtlCol="0" anchor="t">
            <a:spAutoFit/>
          </a:bodyPr>
          <a:lstStyle/>
          <a:p>
            <a:pPr marL="0" lvl="0" indent="0" algn="l">
              <a:lnSpc>
                <a:spcPts val="6035"/>
              </a:lnSpc>
              <a:spcBef>
                <a:spcPct val="0"/>
              </a:spcBef>
            </a:pPr>
            <a:r>
              <a:rPr lang="en-US" sz="5029">
                <a:solidFill>
                  <a:srgbClr val="2B1511"/>
                </a:solidFill>
                <a:latin typeface="Canva Sans Bold"/>
                <a:ea typeface="Canva Sans Bold"/>
                <a:cs typeface="Canva Sans Bold"/>
                <a:sym typeface="Canva Sans Bold"/>
              </a:rPr>
              <a:t>Abstract</a:t>
            </a:r>
          </a:p>
        </p:txBody>
      </p:sp>
      <p:sp>
        <p:nvSpPr>
          <p:cNvPr id="9" name="TextBox 9"/>
          <p:cNvSpPr txBox="1"/>
          <p:nvPr/>
        </p:nvSpPr>
        <p:spPr>
          <a:xfrm>
            <a:off x="1926663" y="2879646"/>
            <a:ext cx="14708437" cy="5017206"/>
          </a:xfrm>
          <a:prstGeom prst="rect">
            <a:avLst/>
          </a:prstGeom>
        </p:spPr>
        <p:txBody>
          <a:bodyPr lIns="0" tIns="0" rIns="0" bIns="0" rtlCol="0" anchor="t">
            <a:spAutoFit/>
          </a:bodyPr>
          <a:lstStyle/>
          <a:p>
            <a:pPr algn="just">
              <a:lnSpc>
                <a:spcPts val="4011"/>
              </a:lnSpc>
            </a:pPr>
            <a:r>
              <a:rPr lang="en-US" sz="2638">
                <a:solidFill>
                  <a:srgbClr val="000000"/>
                </a:solidFill>
                <a:latin typeface="DM Sans"/>
                <a:ea typeface="DM Sans"/>
                <a:cs typeface="DM Sans"/>
                <a:sym typeface="DM Sans"/>
              </a:rPr>
              <a:t>This project presents the development of an online bug tracking system designed to streamline the process of identifying, reporting, and resolving software bugs across various development projects. </a:t>
            </a:r>
          </a:p>
          <a:p>
            <a:pPr algn="just">
              <a:lnSpc>
                <a:spcPts val="4011"/>
              </a:lnSpc>
            </a:pPr>
            <a:r>
              <a:rPr lang="en-US" sz="2638">
                <a:solidFill>
                  <a:srgbClr val="000000"/>
                </a:solidFill>
                <a:latin typeface="DM Sans"/>
                <a:ea typeface="DM Sans"/>
                <a:cs typeface="DM Sans"/>
                <a:sym typeface="DM Sans"/>
              </a:rPr>
              <a:t>The application caters to different user roles Project Managers, Developers, and Testers offering role-based access and functionalities to ensure efficient bug management and project tracking. Key features include user management with role-specific dashboards, project creation and team assignment, detailed bug reporting and tracking, and severity-based prioritization. The system also allows for sorting and filtering bugs, assigning bugs to developers, and updating bug statuses.</a:t>
            </a:r>
          </a:p>
          <a:p>
            <a:pPr algn="l">
              <a:lnSpc>
                <a:spcPts val="4011"/>
              </a:lnSpc>
            </a:pPr>
            <a:endParaRPr lang="en-US" sz="2638">
              <a:solidFill>
                <a:srgbClr val="000000"/>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1767720" y="1028700"/>
            <a:ext cx="5732866" cy="1268429"/>
            <a:chOff x="0" y="0"/>
            <a:chExt cx="1509891" cy="334072"/>
          </a:xfrm>
        </p:grpSpPr>
        <p:sp>
          <p:nvSpPr>
            <p:cNvPr id="3" name="Freeform 3"/>
            <p:cNvSpPr/>
            <p:nvPr/>
          </p:nvSpPr>
          <p:spPr>
            <a:xfrm>
              <a:off x="0" y="0"/>
              <a:ext cx="1509891" cy="334072"/>
            </a:xfrm>
            <a:custGeom>
              <a:avLst/>
              <a:gdLst/>
              <a:ahLst/>
              <a:cxnLst/>
              <a:rect l="l" t="t" r="r" b="b"/>
              <a:pathLst>
                <a:path w="1509891" h="334072">
                  <a:moveTo>
                    <a:pt x="45915" y="0"/>
                  </a:moveTo>
                  <a:lnTo>
                    <a:pt x="1463975" y="0"/>
                  </a:lnTo>
                  <a:cubicBezTo>
                    <a:pt x="1476153" y="0"/>
                    <a:pt x="1487832" y="4837"/>
                    <a:pt x="1496442" y="13448"/>
                  </a:cubicBezTo>
                  <a:cubicBezTo>
                    <a:pt x="1505053" y="22059"/>
                    <a:pt x="1509891" y="33738"/>
                    <a:pt x="1509891" y="45915"/>
                  </a:cubicBezTo>
                  <a:lnTo>
                    <a:pt x="1509891" y="288157"/>
                  </a:lnTo>
                  <a:cubicBezTo>
                    <a:pt x="1509891" y="313515"/>
                    <a:pt x="1489334" y="334072"/>
                    <a:pt x="1463975" y="334072"/>
                  </a:cubicBezTo>
                  <a:lnTo>
                    <a:pt x="45915" y="334072"/>
                  </a:lnTo>
                  <a:cubicBezTo>
                    <a:pt x="20557" y="334072"/>
                    <a:pt x="0" y="313515"/>
                    <a:pt x="0" y="288157"/>
                  </a:cubicBezTo>
                  <a:lnTo>
                    <a:pt x="0" y="45915"/>
                  </a:lnTo>
                  <a:cubicBezTo>
                    <a:pt x="0" y="20557"/>
                    <a:pt x="20557" y="0"/>
                    <a:pt x="45915" y="0"/>
                  </a:cubicBezTo>
                  <a:close/>
                </a:path>
              </a:pathLst>
            </a:custGeom>
            <a:solidFill>
              <a:srgbClr val="FFFFFF"/>
            </a:solidFill>
            <a:ln cap="rnd">
              <a:noFill/>
              <a:prstDash val="solid"/>
              <a:round/>
            </a:ln>
          </p:spPr>
        </p:sp>
        <p:sp>
          <p:nvSpPr>
            <p:cNvPr id="4" name="TextBox 4"/>
            <p:cNvSpPr txBox="1"/>
            <p:nvPr/>
          </p:nvSpPr>
          <p:spPr>
            <a:xfrm>
              <a:off x="0" y="0"/>
              <a:ext cx="1509891" cy="334072"/>
            </a:xfrm>
            <a:prstGeom prst="rect">
              <a:avLst/>
            </a:prstGeom>
          </p:spPr>
          <p:txBody>
            <a:bodyPr lIns="50800" tIns="50800" rIns="50800" bIns="50800" rtlCol="0" anchor="ctr"/>
            <a:lstStyle/>
            <a:p>
              <a:pPr marL="0" lvl="0" indent="0" algn="ctr">
                <a:lnSpc>
                  <a:spcPts val="5935"/>
                </a:lnSpc>
                <a:spcBef>
                  <a:spcPct val="0"/>
                </a:spcBef>
              </a:pPr>
              <a:r>
                <a:rPr lang="en-US" sz="4946">
                  <a:solidFill>
                    <a:srgbClr val="2B1511"/>
                  </a:solidFill>
                  <a:latin typeface="Canva Sans Bold"/>
                  <a:ea typeface="Canva Sans Bold"/>
                  <a:cs typeface="Canva Sans Bold"/>
                  <a:sym typeface="Canva Sans Bold"/>
                </a:rPr>
                <a:t>Introduction</a:t>
              </a:r>
            </a:p>
          </p:txBody>
        </p:sp>
      </p:grpSp>
      <p:grpSp>
        <p:nvGrpSpPr>
          <p:cNvPr id="5" name="Group 5"/>
          <p:cNvGrpSpPr/>
          <p:nvPr/>
        </p:nvGrpSpPr>
        <p:grpSpPr>
          <a:xfrm rot="-8419140">
            <a:off x="16781988" y="-3913825"/>
            <a:ext cx="2842082" cy="7253346"/>
            <a:chOff x="0" y="0"/>
            <a:chExt cx="660400" cy="1685423"/>
          </a:xfrm>
        </p:grpSpPr>
        <p:sp>
          <p:nvSpPr>
            <p:cNvPr id="6" name="Freeform 6"/>
            <p:cNvSpPr/>
            <p:nvPr/>
          </p:nvSpPr>
          <p:spPr>
            <a:xfrm>
              <a:off x="0" y="0"/>
              <a:ext cx="660400" cy="1685423"/>
            </a:xfrm>
            <a:custGeom>
              <a:avLst/>
              <a:gdLst/>
              <a:ahLst/>
              <a:cxnLst/>
              <a:rect l="l" t="t" r="r" b="b"/>
              <a:pathLst>
                <a:path w="660400" h="1685423">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7885"/>
                  </a:cubicBezTo>
                  <a:lnTo>
                    <a:pt x="660400" y="1685423"/>
                  </a:lnTo>
                  <a:lnTo>
                    <a:pt x="0" y="1685423"/>
                  </a:lnTo>
                  <a:lnTo>
                    <a:pt x="0" y="348878"/>
                  </a:lnTo>
                  <a:cubicBezTo>
                    <a:pt x="1782" y="185660"/>
                    <a:pt x="93019" y="64045"/>
                    <a:pt x="220252" y="19070"/>
                  </a:cubicBezTo>
                  <a:close/>
                </a:path>
              </a:pathLst>
            </a:custGeom>
            <a:solidFill>
              <a:srgbClr val="E0B15E">
                <a:alpha val="43922"/>
              </a:srgbClr>
            </a:solidFill>
          </p:spPr>
        </p:sp>
        <p:sp>
          <p:nvSpPr>
            <p:cNvPr id="7" name="TextBox 7"/>
            <p:cNvSpPr txBox="1"/>
            <p:nvPr/>
          </p:nvSpPr>
          <p:spPr>
            <a:xfrm>
              <a:off x="0" y="98425"/>
              <a:ext cx="660400" cy="1586998"/>
            </a:xfrm>
            <a:prstGeom prst="rect">
              <a:avLst/>
            </a:prstGeom>
          </p:spPr>
          <p:txBody>
            <a:bodyPr lIns="50800" tIns="50800" rIns="50800" bIns="50800" rtlCol="0" anchor="ctr"/>
            <a:lstStyle/>
            <a:p>
              <a:pPr algn="ctr">
                <a:lnSpc>
                  <a:spcPts val="2590"/>
                </a:lnSpc>
              </a:pPr>
              <a:endParaRPr/>
            </a:p>
          </p:txBody>
        </p:sp>
      </p:grpSp>
      <p:sp>
        <p:nvSpPr>
          <p:cNvPr id="8" name="TextBox 8"/>
          <p:cNvSpPr txBox="1"/>
          <p:nvPr/>
        </p:nvSpPr>
        <p:spPr>
          <a:xfrm>
            <a:off x="1767720" y="2489599"/>
            <a:ext cx="14118184" cy="6655527"/>
          </a:xfrm>
          <a:prstGeom prst="rect">
            <a:avLst/>
          </a:prstGeom>
        </p:spPr>
        <p:txBody>
          <a:bodyPr lIns="0" tIns="0" rIns="0" bIns="0" rtlCol="0" anchor="t">
            <a:spAutoFit/>
          </a:bodyPr>
          <a:lstStyle/>
          <a:p>
            <a:pPr algn="just">
              <a:lnSpc>
                <a:spcPts val="3809"/>
              </a:lnSpc>
            </a:pPr>
            <a:r>
              <a:rPr lang="en-US" sz="2721" spc="35">
                <a:solidFill>
                  <a:srgbClr val="000000"/>
                </a:solidFill>
                <a:latin typeface="DM Sans"/>
                <a:ea typeface="DM Sans"/>
                <a:cs typeface="DM Sans"/>
                <a:sym typeface="DM Sans"/>
              </a:rPr>
              <a:t>An online bug tracking system provides a centralized platform for managing bugs, enhancing communication, and fostering collaboration among various stakeholders involved in a project, such as Project Managers, Developers, and Testers.</a:t>
            </a:r>
          </a:p>
          <a:p>
            <a:pPr algn="just">
              <a:lnSpc>
                <a:spcPts val="3809"/>
              </a:lnSpc>
            </a:pPr>
            <a:r>
              <a:rPr lang="en-US" sz="2721" spc="35">
                <a:solidFill>
                  <a:srgbClr val="000000"/>
                </a:solidFill>
                <a:latin typeface="DM Sans"/>
                <a:ea typeface="DM Sans"/>
                <a:cs typeface="DM Sans"/>
                <a:sym typeface="DM Sans"/>
              </a:rPr>
              <a:t>This bug tracking system aims to streamline the process of bug reporting, assignment, and resolution. By offering role-based access, the system ensures that each user can perform tasks relevant to their responsibilities. Project Managers can create projects, assign team members, and monitor all bugs associated with their projects. Testers can report bugs and track the status of bugs they have reported, while Developers can view and update the bugs assigned to them.</a:t>
            </a:r>
          </a:p>
          <a:p>
            <a:pPr algn="just">
              <a:lnSpc>
                <a:spcPts val="3809"/>
              </a:lnSpc>
            </a:pPr>
            <a:r>
              <a:rPr lang="en-US" sz="2721" spc="35">
                <a:solidFill>
                  <a:srgbClr val="000000"/>
                </a:solidFill>
                <a:latin typeface="DM Sans"/>
                <a:ea typeface="DM Sans"/>
                <a:cs typeface="DM Sans"/>
                <a:sym typeface="DM Sans"/>
              </a:rPr>
              <a:t>Ultimately, this bug tracking system is designed to support software development teams in maintaining high standards of software quality, reducing time to market, and improving the user experience by ensuring that bugs are addressed promptly and effectively.</a:t>
            </a:r>
          </a:p>
          <a:p>
            <a:pPr algn="ctr">
              <a:lnSpc>
                <a:spcPts val="3809"/>
              </a:lnSpc>
              <a:spcBef>
                <a:spcPct val="0"/>
              </a:spcBef>
            </a:pPr>
            <a:endParaRPr lang="en-US" sz="2721" spc="35">
              <a:solidFill>
                <a:srgbClr val="000000"/>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2145424" y="710134"/>
            <a:ext cx="7659850" cy="1087719"/>
            <a:chOff x="0" y="0"/>
            <a:chExt cx="2017409" cy="286477"/>
          </a:xfrm>
        </p:grpSpPr>
        <p:sp>
          <p:nvSpPr>
            <p:cNvPr id="3" name="Freeform 3"/>
            <p:cNvSpPr/>
            <p:nvPr/>
          </p:nvSpPr>
          <p:spPr>
            <a:xfrm>
              <a:off x="0" y="0"/>
              <a:ext cx="2017409" cy="286477"/>
            </a:xfrm>
            <a:custGeom>
              <a:avLst/>
              <a:gdLst/>
              <a:ahLst/>
              <a:cxnLst/>
              <a:rect l="l" t="t" r="r" b="b"/>
              <a:pathLst>
                <a:path w="2017409" h="286477">
                  <a:moveTo>
                    <a:pt x="12129" y="0"/>
                  </a:moveTo>
                  <a:lnTo>
                    <a:pt x="2005281" y="0"/>
                  </a:lnTo>
                  <a:cubicBezTo>
                    <a:pt x="2008497" y="0"/>
                    <a:pt x="2011582" y="1278"/>
                    <a:pt x="2013857" y="3552"/>
                  </a:cubicBezTo>
                  <a:cubicBezTo>
                    <a:pt x="2016131" y="5827"/>
                    <a:pt x="2017409" y="8912"/>
                    <a:pt x="2017409" y="12129"/>
                  </a:cubicBezTo>
                  <a:lnTo>
                    <a:pt x="2017409" y="274349"/>
                  </a:lnTo>
                  <a:cubicBezTo>
                    <a:pt x="2017409" y="281047"/>
                    <a:pt x="2011979" y="286477"/>
                    <a:pt x="2005281" y="286477"/>
                  </a:cubicBezTo>
                  <a:lnTo>
                    <a:pt x="12129" y="286477"/>
                  </a:lnTo>
                  <a:cubicBezTo>
                    <a:pt x="5430" y="286477"/>
                    <a:pt x="0" y="281047"/>
                    <a:pt x="0" y="274349"/>
                  </a:cubicBezTo>
                  <a:lnTo>
                    <a:pt x="0" y="12129"/>
                  </a:lnTo>
                  <a:cubicBezTo>
                    <a:pt x="0" y="5430"/>
                    <a:pt x="5430" y="0"/>
                    <a:pt x="12129" y="0"/>
                  </a:cubicBezTo>
                  <a:close/>
                </a:path>
              </a:pathLst>
            </a:custGeom>
            <a:solidFill>
              <a:srgbClr val="FFFFFF"/>
            </a:solidFill>
            <a:ln cap="sq">
              <a:noFill/>
              <a:prstDash val="solid"/>
              <a:miter/>
            </a:ln>
          </p:spPr>
        </p:sp>
        <p:sp>
          <p:nvSpPr>
            <p:cNvPr id="4" name="TextBox 4"/>
            <p:cNvSpPr txBox="1"/>
            <p:nvPr/>
          </p:nvSpPr>
          <p:spPr>
            <a:xfrm>
              <a:off x="0" y="-66675"/>
              <a:ext cx="2017409" cy="353152"/>
            </a:xfrm>
            <a:prstGeom prst="rect">
              <a:avLst/>
            </a:prstGeom>
          </p:spPr>
          <p:txBody>
            <a:bodyPr lIns="215900" tIns="215900" rIns="215900" bIns="215900" rtlCol="0" anchor="ctr"/>
            <a:lstStyle/>
            <a:p>
              <a:pPr marL="0" lvl="0" indent="0" algn="ctr">
                <a:lnSpc>
                  <a:spcPts val="5179"/>
                </a:lnSpc>
                <a:spcBef>
                  <a:spcPct val="0"/>
                </a:spcBef>
              </a:pPr>
              <a:r>
                <a:rPr lang="en-US" sz="3699">
                  <a:solidFill>
                    <a:srgbClr val="2B1511"/>
                  </a:solidFill>
                  <a:latin typeface="Canva Sans Bold"/>
                  <a:ea typeface="Canva Sans Bold"/>
                  <a:cs typeface="Canva Sans Bold"/>
                  <a:sym typeface="Canva Sans Bold"/>
                </a:rPr>
                <a:t>Functional Requirements</a:t>
              </a:r>
            </a:p>
          </p:txBody>
        </p:sp>
      </p:grpSp>
      <p:grpSp>
        <p:nvGrpSpPr>
          <p:cNvPr id="5" name="Group 5"/>
          <p:cNvGrpSpPr/>
          <p:nvPr/>
        </p:nvGrpSpPr>
        <p:grpSpPr>
          <a:xfrm>
            <a:off x="15848734" y="8098728"/>
            <a:ext cx="3616106" cy="361610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8" name="TextBox 8"/>
          <p:cNvSpPr txBox="1"/>
          <p:nvPr/>
        </p:nvSpPr>
        <p:spPr>
          <a:xfrm>
            <a:off x="2170699" y="2802591"/>
            <a:ext cx="616570" cy="606884"/>
          </a:xfrm>
          <a:prstGeom prst="rect">
            <a:avLst/>
          </a:prstGeom>
        </p:spPr>
        <p:txBody>
          <a:bodyPr lIns="0" tIns="0" rIns="0" bIns="0" rtlCol="0" anchor="t">
            <a:spAutoFit/>
          </a:bodyPr>
          <a:lstStyle/>
          <a:p>
            <a:pPr algn="ctr">
              <a:lnSpc>
                <a:spcPts val="5049"/>
              </a:lnSpc>
            </a:pPr>
            <a:r>
              <a:rPr lang="en-US" sz="3322">
                <a:solidFill>
                  <a:srgbClr val="FFFAEB"/>
                </a:solidFill>
                <a:latin typeface="DM Sans Bold"/>
                <a:ea typeface="DM Sans Bold"/>
                <a:cs typeface="DM Sans Bold"/>
                <a:sym typeface="DM Sans Bold"/>
              </a:rPr>
              <a:t>01</a:t>
            </a:r>
          </a:p>
        </p:txBody>
      </p:sp>
      <p:sp>
        <p:nvSpPr>
          <p:cNvPr id="9" name="TextBox 9"/>
          <p:cNvSpPr txBox="1"/>
          <p:nvPr/>
        </p:nvSpPr>
        <p:spPr>
          <a:xfrm>
            <a:off x="2170699" y="4202873"/>
            <a:ext cx="616570" cy="606884"/>
          </a:xfrm>
          <a:prstGeom prst="rect">
            <a:avLst/>
          </a:prstGeom>
        </p:spPr>
        <p:txBody>
          <a:bodyPr lIns="0" tIns="0" rIns="0" bIns="0" rtlCol="0" anchor="t">
            <a:spAutoFit/>
          </a:bodyPr>
          <a:lstStyle/>
          <a:p>
            <a:pPr algn="ctr">
              <a:lnSpc>
                <a:spcPts val="5049"/>
              </a:lnSpc>
            </a:pPr>
            <a:r>
              <a:rPr lang="en-US" sz="3322">
                <a:solidFill>
                  <a:srgbClr val="FFFAEB"/>
                </a:solidFill>
                <a:latin typeface="DM Sans Bold"/>
                <a:ea typeface="DM Sans Bold"/>
                <a:cs typeface="DM Sans Bold"/>
                <a:sym typeface="DM Sans Bold"/>
              </a:rPr>
              <a:t>02</a:t>
            </a:r>
          </a:p>
        </p:txBody>
      </p:sp>
      <p:sp>
        <p:nvSpPr>
          <p:cNvPr id="10" name="TextBox 10"/>
          <p:cNvSpPr txBox="1"/>
          <p:nvPr/>
        </p:nvSpPr>
        <p:spPr>
          <a:xfrm>
            <a:off x="2145424" y="2373620"/>
            <a:ext cx="13997153" cy="6226175"/>
          </a:xfrm>
          <a:prstGeom prst="rect">
            <a:avLst/>
          </a:prstGeom>
        </p:spPr>
        <p:txBody>
          <a:bodyPr lIns="0" tIns="0" rIns="0" bIns="0" rtlCol="0" anchor="t">
            <a:spAutoFit/>
          </a:bodyPr>
          <a:lstStyle/>
          <a:p>
            <a:pPr algn="just">
              <a:lnSpc>
                <a:spcPts val="3010"/>
              </a:lnSpc>
            </a:pPr>
            <a:r>
              <a:rPr lang="en-US" sz="2150" u="sng">
                <a:solidFill>
                  <a:srgbClr val="000000"/>
                </a:solidFill>
                <a:latin typeface="DM Sans Bold"/>
                <a:ea typeface="DM Sans Bold"/>
                <a:cs typeface="DM Sans Bold"/>
                <a:sym typeface="DM Sans Bold"/>
              </a:rPr>
              <a:t>User Management</a:t>
            </a:r>
          </a:p>
          <a:p>
            <a:pPr algn="just">
              <a:lnSpc>
                <a:spcPts val="2730"/>
              </a:lnSpc>
            </a:pPr>
            <a:r>
              <a:rPr lang="en-US" sz="1950">
                <a:solidFill>
                  <a:srgbClr val="000000"/>
                </a:solidFill>
                <a:latin typeface="DM Sans Bold"/>
                <a:ea typeface="DM Sans Bold"/>
                <a:cs typeface="DM Sans Bold"/>
                <a:sym typeface="DM Sans Bold"/>
              </a:rPr>
              <a:t>User Registration:</a:t>
            </a:r>
            <a:r>
              <a:rPr lang="en-US" sz="1950">
                <a:solidFill>
                  <a:srgbClr val="000000"/>
                </a:solidFill>
                <a:latin typeface="DM Sans"/>
                <a:ea typeface="DM Sans"/>
                <a:cs typeface="DM Sans"/>
                <a:sym typeface="DM Sans"/>
              </a:rPr>
              <a:t> The system must allow new users to register with the required fields, such as username, email, password, and role (Project Manager, Developer, Tester). Validation must be enforced for all fields.</a:t>
            </a:r>
          </a:p>
          <a:p>
            <a:pPr algn="just">
              <a:lnSpc>
                <a:spcPts val="2730"/>
              </a:lnSpc>
            </a:pPr>
            <a:r>
              <a:rPr lang="en-US" sz="1950">
                <a:solidFill>
                  <a:srgbClr val="000000"/>
                </a:solidFill>
                <a:latin typeface="DM Sans Bold"/>
                <a:ea typeface="DM Sans Bold"/>
                <a:cs typeface="DM Sans Bold"/>
                <a:sym typeface="DM Sans Bold"/>
              </a:rPr>
              <a:t>User Login and Authentication:</a:t>
            </a:r>
            <a:r>
              <a:rPr lang="en-US" sz="1950">
                <a:solidFill>
                  <a:srgbClr val="000000"/>
                </a:solidFill>
                <a:latin typeface="DM Sans"/>
                <a:ea typeface="DM Sans"/>
                <a:cs typeface="DM Sans"/>
                <a:sym typeface="DM Sans"/>
              </a:rPr>
              <a:t> The system must validate user credentials to allow access. Only authenticated users can access the application.</a:t>
            </a:r>
          </a:p>
          <a:p>
            <a:pPr algn="just">
              <a:lnSpc>
                <a:spcPts val="2730"/>
              </a:lnSpc>
            </a:pPr>
            <a:r>
              <a:rPr lang="en-US" sz="1950">
                <a:solidFill>
                  <a:srgbClr val="000000"/>
                </a:solidFill>
                <a:latin typeface="DM Sans Bold"/>
                <a:ea typeface="DM Sans Bold"/>
                <a:cs typeface="DM Sans Bold"/>
                <a:sym typeface="DM Sans Bold"/>
              </a:rPr>
              <a:t>Role-Based Access Control (RBAC):</a:t>
            </a:r>
            <a:r>
              <a:rPr lang="en-US" sz="1950">
                <a:solidFill>
                  <a:srgbClr val="000000"/>
                </a:solidFill>
                <a:latin typeface="DM Sans"/>
                <a:ea typeface="DM Sans"/>
                <a:cs typeface="DM Sans"/>
                <a:sym typeface="DM Sans"/>
              </a:rPr>
              <a:t> Each user must have access to features specific to their role:</a:t>
            </a:r>
          </a:p>
          <a:p>
            <a:pPr algn="just">
              <a:lnSpc>
                <a:spcPts val="2730"/>
              </a:lnSpc>
            </a:pPr>
            <a:r>
              <a:rPr lang="en-US" sz="1950">
                <a:solidFill>
                  <a:srgbClr val="000000"/>
                </a:solidFill>
                <a:latin typeface="DM Sans Bold"/>
                <a:ea typeface="DM Sans Bold"/>
                <a:cs typeface="DM Sans Bold"/>
                <a:sym typeface="DM Sans Bold"/>
              </a:rPr>
              <a:t>Project Managers: </a:t>
            </a:r>
            <a:r>
              <a:rPr lang="en-US" sz="1950">
                <a:solidFill>
                  <a:srgbClr val="000000"/>
                </a:solidFill>
                <a:latin typeface="DM Sans"/>
                <a:ea typeface="DM Sans"/>
                <a:cs typeface="DM Sans"/>
                <a:sym typeface="DM Sans"/>
              </a:rPr>
              <a:t>Can create and manage projects, assign bugs, and view all bugs.</a:t>
            </a:r>
          </a:p>
          <a:p>
            <a:pPr algn="just">
              <a:lnSpc>
                <a:spcPts val="2730"/>
              </a:lnSpc>
            </a:pPr>
            <a:r>
              <a:rPr lang="en-US" sz="1950">
                <a:solidFill>
                  <a:srgbClr val="000000"/>
                </a:solidFill>
                <a:latin typeface="DM Sans Bold"/>
                <a:ea typeface="DM Sans Bold"/>
                <a:cs typeface="DM Sans Bold"/>
                <a:sym typeface="DM Sans Bold"/>
              </a:rPr>
              <a:t>Developers:</a:t>
            </a:r>
            <a:r>
              <a:rPr lang="en-US" sz="1950">
                <a:solidFill>
                  <a:srgbClr val="000000"/>
                </a:solidFill>
                <a:latin typeface="DM Sans"/>
                <a:ea typeface="DM Sans"/>
                <a:cs typeface="DM Sans"/>
                <a:sym typeface="DM Sans"/>
              </a:rPr>
              <a:t> Can view bugs assigned to them and update bug status.</a:t>
            </a:r>
          </a:p>
          <a:p>
            <a:pPr algn="just">
              <a:lnSpc>
                <a:spcPts val="2730"/>
              </a:lnSpc>
            </a:pPr>
            <a:r>
              <a:rPr lang="en-US" sz="1950">
                <a:solidFill>
                  <a:srgbClr val="000000"/>
                </a:solidFill>
                <a:latin typeface="DM Sans Bold"/>
                <a:ea typeface="DM Sans Bold"/>
                <a:cs typeface="DM Sans Bold"/>
                <a:sym typeface="DM Sans Bold"/>
              </a:rPr>
              <a:t>Testers:</a:t>
            </a:r>
            <a:r>
              <a:rPr lang="en-US" sz="1950">
                <a:solidFill>
                  <a:srgbClr val="000000"/>
                </a:solidFill>
                <a:latin typeface="DM Sans"/>
                <a:ea typeface="DM Sans"/>
                <a:cs typeface="DM Sans"/>
                <a:sym typeface="DM Sans"/>
              </a:rPr>
              <a:t> Can report new bugs and view bugs they have reported.</a:t>
            </a:r>
          </a:p>
          <a:p>
            <a:pPr algn="just">
              <a:lnSpc>
                <a:spcPts val="3010"/>
              </a:lnSpc>
            </a:pPr>
            <a:r>
              <a:rPr lang="en-US" sz="2150" u="sng">
                <a:solidFill>
                  <a:srgbClr val="000000"/>
                </a:solidFill>
                <a:latin typeface="DM Sans Bold"/>
                <a:ea typeface="DM Sans Bold"/>
                <a:cs typeface="DM Sans Bold"/>
                <a:sym typeface="DM Sans Bold"/>
              </a:rPr>
              <a:t>Project Management</a:t>
            </a:r>
          </a:p>
          <a:p>
            <a:pPr algn="just">
              <a:lnSpc>
                <a:spcPts val="2730"/>
              </a:lnSpc>
            </a:pPr>
            <a:r>
              <a:rPr lang="en-US" sz="1950">
                <a:solidFill>
                  <a:srgbClr val="000000"/>
                </a:solidFill>
                <a:latin typeface="DM Sans Bold"/>
                <a:ea typeface="DM Sans Bold"/>
                <a:cs typeface="DM Sans Bold"/>
                <a:sym typeface="DM Sans Bold"/>
              </a:rPr>
              <a:t>Create New Project:</a:t>
            </a:r>
            <a:r>
              <a:rPr lang="en-US" sz="1950">
                <a:solidFill>
                  <a:srgbClr val="000000"/>
                </a:solidFill>
                <a:latin typeface="DM Sans"/>
                <a:ea typeface="DM Sans"/>
                <a:cs typeface="DM Sans"/>
                <a:sym typeface="DM Sans"/>
              </a:rPr>
              <a:t> Project Managers can create new projects by specifying details like project name, start date, and team members.</a:t>
            </a:r>
          </a:p>
          <a:p>
            <a:pPr algn="just">
              <a:lnSpc>
                <a:spcPts val="2730"/>
              </a:lnSpc>
            </a:pPr>
            <a:r>
              <a:rPr lang="en-US" sz="1950">
                <a:solidFill>
                  <a:srgbClr val="000000"/>
                </a:solidFill>
                <a:latin typeface="DM Sans Bold"/>
                <a:ea typeface="DM Sans Bold"/>
                <a:cs typeface="DM Sans Bold"/>
                <a:sym typeface="DM Sans Bold"/>
              </a:rPr>
              <a:t>Project Assignment: </a:t>
            </a:r>
            <a:r>
              <a:rPr lang="en-US" sz="1950">
                <a:solidFill>
                  <a:srgbClr val="000000"/>
                </a:solidFill>
                <a:latin typeface="DM Sans"/>
                <a:ea typeface="DM Sans"/>
                <a:cs typeface="DM Sans"/>
                <a:sym typeface="DM Sans"/>
              </a:rPr>
              <a:t>The system should allow assigning team members (Developers and Testers) to projects with role-specific constraints:</a:t>
            </a:r>
          </a:p>
          <a:p>
            <a:pPr algn="just">
              <a:lnSpc>
                <a:spcPts val="2730"/>
              </a:lnSpc>
            </a:pPr>
            <a:r>
              <a:rPr lang="en-US" sz="1950">
                <a:solidFill>
                  <a:srgbClr val="000000"/>
                </a:solidFill>
                <a:latin typeface="DM Sans"/>
                <a:ea typeface="DM Sans"/>
                <a:cs typeface="DM Sans"/>
                <a:sym typeface="DM Sans"/>
              </a:rPr>
              <a:t>Developers can be assigned to only one project at a time.</a:t>
            </a:r>
          </a:p>
          <a:p>
            <a:pPr algn="just">
              <a:lnSpc>
                <a:spcPts val="2730"/>
              </a:lnSpc>
            </a:pPr>
            <a:r>
              <a:rPr lang="en-US" sz="1950">
                <a:solidFill>
                  <a:srgbClr val="000000"/>
                </a:solidFill>
                <a:latin typeface="DM Sans"/>
                <a:ea typeface="DM Sans"/>
                <a:cs typeface="DM Sans"/>
                <a:sym typeface="DM Sans"/>
              </a:rPr>
              <a:t>Testers can be assigned to a maximum of two projects.</a:t>
            </a:r>
          </a:p>
          <a:p>
            <a:pPr algn="just">
              <a:lnSpc>
                <a:spcPts val="2730"/>
              </a:lnSpc>
            </a:pPr>
            <a:r>
              <a:rPr lang="en-US" sz="1950">
                <a:solidFill>
                  <a:srgbClr val="000000"/>
                </a:solidFill>
                <a:latin typeface="DM Sans"/>
                <a:ea typeface="DM Sans"/>
                <a:cs typeface="DM Sans"/>
                <a:sym typeface="DM Sans"/>
              </a:rPr>
              <a:t>Project Managers can manage a maximum of four projects.</a:t>
            </a:r>
          </a:p>
          <a:p>
            <a:pPr algn="ctr">
              <a:lnSpc>
                <a:spcPts val="2590"/>
              </a:lnSpc>
              <a:spcBef>
                <a:spcPct val="0"/>
              </a:spcBef>
            </a:pPr>
            <a:endParaRPr lang="en-US" sz="1950">
              <a:solidFill>
                <a:srgbClr val="000000"/>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2170699" y="562346"/>
            <a:ext cx="7659850" cy="1087719"/>
            <a:chOff x="0" y="0"/>
            <a:chExt cx="2017409" cy="286477"/>
          </a:xfrm>
        </p:grpSpPr>
        <p:sp>
          <p:nvSpPr>
            <p:cNvPr id="3" name="Freeform 3"/>
            <p:cNvSpPr/>
            <p:nvPr/>
          </p:nvSpPr>
          <p:spPr>
            <a:xfrm>
              <a:off x="0" y="0"/>
              <a:ext cx="2017409" cy="286477"/>
            </a:xfrm>
            <a:custGeom>
              <a:avLst/>
              <a:gdLst/>
              <a:ahLst/>
              <a:cxnLst/>
              <a:rect l="l" t="t" r="r" b="b"/>
              <a:pathLst>
                <a:path w="2017409" h="286477">
                  <a:moveTo>
                    <a:pt x="12129" y="0"/>
                  </a:moveTo>
                  <a:lnTo>
                    <a:pt x="2005281" y="0"/>
                  </a:lnTo>
                  <a:cubicBezTo>
                    <a:pt x="2008497" y="0"/>
                    <a:pt x="2011582" y="1278"/>
                    <a:pt x="2013857" y="3552"/>
                  </a:cubicBezTo>
                  <a:cubicBezTo>
                    <a:pt x="2016131" y="5827"/>
                    <a:pt x="2017409" y="8912"/>
                    <a:pt x="2017409" y="12129"/>
                  </a:cubicBezTo>
                  <a:lnTo>
                    <a:pt x="2017409" y="274349"/>
                  </a:lnTo>
                  <a:cubicBezTo>
                    <a:pt x="2017409" y="281047"/>
                    <a:pt x="2011979" y="286477"/>
                    <a:pt x="2005281" y="286477"/>
                  </a:cubicBezTo>
                  <a:lnTo>
                    <a:pt x="12129" y="286477"/>
                  </a:lnTo>
                  <a:cubicBezTo>
                    <a:pt x="5430" y="286477"/>
                    <a:pt x="0" y="281047"/>
                    <a:pt x="0" y="274349"/>
                  </a:cubicBezTo>
                  <a:lnTo>
                    <a:pt x="0" y="12129"/>
                  </a:lnTo>
                  <a:cubicBezTo>
                    <a:pt x="0" y="5430"/>
                    <a:pt x="5430" y="0"/>
                    <a:pt x="12129" y="0"/>
                  </a:cubicBezTo>
                  <a:close/>
                </a:path>
              </a:pathLst>
            </a:custGeom>
            <a:solidFill>
              <a:srgbClr val="FFFFFF"/>
            </a:solidFill>
            <a:ln cap="sq">
              <a:noFill/>
              <a:prstDash val="solid"/>
              <a:miter/>
            </a:ln>
          </p:spPr>
        </p:sp>
        <p:sp>
          <p:nvSpPr>
            <p:cNvPr id="4" name="TextBox 4"/>
            <p:cNvSpPr txBox="1"/>
            <p:nvPr/>
          </p:nvSpPr>
          <p:spPr>
            <a:xfrm>
              <a:off x="0" y="-66675"/>
              <a:ext cx="2017409" cy="353152"/>
            </a:xfrm>
            <a:prstGeom prst="rect">
              <a:avLst/>
            </a:prstGeom>
          </p:spPr>
          <p:txBody>
            <a:bodyPr lIns="215900" tIns="215900" rIns="215900" bIns="215900" rtlCol="0" anchor="ctr"/>
            <a:lstStyle/>
            <a:p>
              <a:pPr marL="0" lvl="0" indent="0" algn="ctr">
                <a:lnSpc>
                  <a:spcPts val="5179"/>
                </a:lnSpc>
                <a:spcBef>
                  <a:spcPct val="0"/>
                </a:spcBef>
              </a:pPr>
              <a:r>
                <a:rPr lang="en-US" sz="3699">
                  <a:solidFill>
                    <a:srgbClr val="2B1511"/>
                  </a:solidFill>
                  <a:latin typeface="Canva Sans Bold"/>
                  <a:ea typeface="Canva Sans Bold"/>
                  <a:cs typeface="Canva Sans Bold"/>
                  <a:sym typeface="Canva Sans Bold"/>
                </a:rPr>
                <a:t>Functional Requirements</a:t>
              </a:r>
            </a:p>
          </p:txBody>
        </p:sp>
      </p:grpSp>
      <p:grpSp>
        <p:nvGrpSpPr>
          <p:cNvPr id="5" name="Group 5"/>
          <p:cNvGrpSpPr/>
          <p:nvPr/>
        </p:nvGrpSpPr>
        <p:grpSpPr>
          <a:xfrm>
            <a:off x="15848734" y="8098728"/>
            <a:ext cx="3616106" cy="361610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8" name="TextBox 8"/>
          <p:cNvSpPr txBox="1"/>
          <p:nvPr/>
        </p:nvSpPr>
        <p:spPr>
          <a:xfrm>
            <a:off x="2170699" y="2802591"/>
            <a:ext cx="616570" cy="606884"/>
          </a:xfrm>
          <a:prstGeom prst="rect">
            <a:avLst/>
          </a:prstGeom>
        </p:spPr>
        <p:txBody>
          <a:bodyPr lIns="0" tIns="0" rIns="0" bIns="0" rtlCol="0" anchor="t">
            <a:spAutoFit/>
          </a:bodyPr>
          <a:lstStyle/>
          <a:p>
            <a:pPr algn="ctr">
              <a:lnSpc>
                <a:spcPts val="5049"/>
              </a:lnSpc>
            </a:pPr>
            <a:r>
              <a:rPr lang="en-US" sz="3322">
                <a:solidFill>
                  <a:srgbClr val="FFFAEB"/>
                </a:solidFill>
                <a:latin typeface="DM Sans Bold"/>
                <a:ea typeface="DM Sans Bold"/>
                <a:cs typeface="DM Sans Bold"/>
                <a:sym typeface="DM Sans Bold"/>
              </a:rPr>
              <a:t>01</a:t>
            </a:r>
          </a:p>
        </p:txBody>
      </p:sp>
      <p:sp>
        <p:nvSpPr>
          <p:cNvPr id="9" name="TextBox 9"/>
          <p:cNvSpPr txBox="1"/>
          <p:nvPr/>
        </p:nvSpPr>
        <p:spPr>
          <a:xfrm>
            <a:off x="2170699" y="4202873"/>
            <a:ext cx="616570" cy="606884"/>
          </a:xfrm>
          <a:prstGeom prst="rect">
            <a:avLst/>
          </a:prstGeom>
        </p:spPr>
        <p:txBody>
          <a:bodyPr lIns="0" tIns="0" rIns="0" bIns="0" rtlCol="0" anchor="t">
            <a:spAutoFit/>
          </a:bodyPr>
          <a:lstStyle/>
          <a:p>
            <a:pPr algn="ctr">
              <a:lnSpc>
                <a:spcPts val="5049"/>
              </a:lnSpc>
            </a:pPr>
            <a:r>
              <a:rPr lang="en-US" sz="3322">
                <a:solidFill>
                  <a:srgbClr val="FFFAEB"/>
                </a:solidFill>
                <a:latin typeface="DM Sans Bold"/>
                <a:ea typeface="DM Sans Bold"/>
                <a:cs typeface="DM Sans Bold"/>
                <a:sym typeface="DM Sans Bold"/>
              </a:rPr>
              <a:t>02</a:t>
            </a:r>
          </a:p>
        </p:txBody>
      </p:sp>
      <p:sp>
        <p:nvSpPr>
          <p:cNvPr id="10" name="TextBox 10"/>
          <p:cNvSpPr txBox="1"/>
          <p:nvPr/>
        </p:nvSpPr>
        <p:spPr>
          <a:xfrm>
            <a:off x="2170699" y="2181937"/>
            <a:ext cx="13997153" cy="3253105"/>
          </a:xfrm>
          <a:prstGeom prst="rect">
            <a:avLst/>
          </a:prstGeom>
        </p:spPr>
        <p:txBody>
          <a:bodyPr lIns="0" tIns="0" rIns="0" bIns="0" rtlCol="0" anchor="t">
            <a:spAutoFit/>
          </a:bodyPr>
          <a:lstStyle/>
          <a:p>
            <a:pPr algn="l">
              <a:lnSpc>
                <a:spcPts val="3150"/>
              </a:lnSpc>
            </a:pPr>
            <a:r>
              <a:rPr lang="en-US" sz="2250" u="sng">
                <a:solidFill>
                  <a:srgbClr val="000000"/>
                </a:solidFill>
                <a:latin typeface="DM Sans Bold"/>
                <a:ea typeface="DM Sans Bold"/>
                <a:cs typeface="DM Sans Bold"/>
                <a:sym typeface="DM Sans Bold"/>
              </a:rPr>
              <a:t>Bug Management</a:t>
            </a:r>
          </a:p>
          <a:p>
            <a:pPr algn="just">
              <a:lnSpc>
                <a:spcPts val="2870"/>
              </a:lnSpc>
            </a:pPr>
            <a:r>
              <a:rPr lang="en-US" sz="2050">
                <a:solidFill>
                  <a:srgbClr val="000000"/>
                </a:solidFill>
                <a:latin typeface="DM Sans Bold"/>
                <a:ea typeface="DM Sans Bold"/>
                <a:cs typeface="DM Sans Bold"/>
                <a:sym typeface="DM Sans Bold"/>
              </a:rPr>
              <a:t>Report a Bug:</a:t>
            </a:r>
            <a:r>
              <a:rPr lang="en-US" sz="2050">
                <a:solidFill>
                  <a:srgbClr val="000000"/>
                </a:solidFill>
                <a:latin typeface="DM Sans"/>
                <a:ea typeface="DM Sans"/>
                <a:cs typeface="DM Sans"/>
                <a:sym typeface="DM Sans"/>
              </a:rPr>
              <a:t> Testers can report new bugs by providing necessary details like project name, title, description, severity level, and more. The bug must be associated with an active project ("In Progress" status).</a:t>
            </a:r>
          </a:p>
          <a:p>
            <a:pPr algn="just">
              <a:lnSpc>
                <a:spcPts val="2870"/>
              </a:lnSpc>
            </a:pPr>
            <a:r>
              <a:rPr lang="en-US" sz="2050">
                <a:solidFill>
                  <a:srgbClr val="000000"/>
                </a:solidFill>
                <a:latin typeface="DM Sans Bold"/>
                <a:ea typeface="DM Sans Bold"/>
                <a:cs typeface="DM Sans Bold"/>
                <a:sym typeface="DM Sans Bold"/>
              </a:rPr>
              <a:t>Bug Assignment:</a:t>
            </a:r>
            <a:r>
              <a:rPr lang="en-US" sz="2050">
                <a:solidFill>
                  <a:srgbClr val="000000"/>
                </a:solidFill>
                <a:latin typeface="DM Sans"/>
                <a:ea typeface="DM Sans"/>
                <a:cs typeface="DM Sans"/>
                <a:sym typeface="DM Sans"/>
              </a:rPr>
              <a:t> Project Managers can assign reported bugs to Developers.</a:t>
            </a:r>
          </a:p>
          <a:p>
            <a:pPr algn="just">
              <a:lnSpc>
                <a:spcPts val="2870"/>
              </a:lnSpc>
            </a:pPr>
            <a:r>
              <a:rPr lang="en-US" sz="2050">
                <a:solidFill>
                  <a:srgbClr val="000000"/>
                </a:solidFill>
                <a:latin typeface="DM Sans Bold"/>
                <a:ea typeface="DM Sans Bold"/>
                <a:cs typeface="DM Sans Bold"/>
                <a:sym typeface="DM Sans Bold"/>
              </a:rPr>
              <a:t>Update Bug Status: </a:t>
            </a:r>
            <a:r>
              <a:rPr lang="en-US" sz="2050">
                <a:solidFill>
                  <a:srgbClr val="000000"/>
                </a:solidFill>
                <a:latin typeface="DM Sans"/>
                <a:ea typeface="DM Sans"/>
                <a:cs typeface="DM Sans"/>
                <a:sym typeface="DM Sans"/>
              </a:rPr>
              <a:t>Developers can update the status of bugs assigned to them (e.g., "In Progress," "Closed").</a:t>
            </a:r>
          </a:p>
          <a:p>
            <a:pPr algn="just">
              <a:lnSpc>
                <a:spcPts val="2870"/>
              </a:lnSpc>
            </a:pPr>
            <a:r>
              <a:rPr lang="en-US" sz="2050">
                <a:solidFill>
                  <a:srgbClr val="000000"/>
                </a:solidFill>
                <a:latin typeface="DM Sans"/>
                <a:ea typeface="DM Sans"/>
                <a:cs typeface="DM Sans"/>
                <a:sym typeface="DM Sans"/>
              </a:rPr>
              <a:t>Bug Tracking: The system must maintain a history of all actions taken on bugs, including status changes, assignees, and comments.</a:t>
            </a:r>
          </a:p>
          <a:p>
            <a:pPr algn="l">
              <a:lnSpc>
                <a:spcPts val="2870"/>
              </a:lnSpc>
            </a:pPr>
            <a:endParaRPr lang="en-US" sz="2050">
              <a:solidFill>
                <a:srgbClr val="000000"/>
              </a:solidFill>
              <a:latin typeface="DM Sans"/>
              <a:ea typeface="DM Sans"/>
              <a:cs typeface="DM Sans"/>
              <a:sym typeface="DM Sans"/>
            </a:endParaRPr>
          </a:p>
          <a:p>
            <a:pPr algn="ctr">
              <a:lnSpc>
                <a:spcPts val="2590"/>
              </a:lnSpc>
              <a:spcBef>
                <a:spcPct val="0"/>
              </a:spcBef>
            </a:pPr>
            <a:endParaRPr lang="en-US" sz="2050">
              <a:solidFill>
                <a:srgbClr val="000000"/>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195567" y="149723"/>
            <a:ext cx="9036718" cy="1757954"/>
            <a:chOff x="0" y="0"/>
            <a:chExt cx="2380041" cy="463000"/>
          </a:xfrm>
        </p:grpSpPr>
        <p:sp>
          <p:nvSpPr>
            <p:cNvPr id="3" name="Freeform 3"/>
            <p:cNvSpPr/>
            <p:nvPr/>
          </p:nvSpPr>
          <p:spPr>
            <a:xfrm>
              <a:off x="0" y="0"/>
              <a:ext cx="2380041" cy="463000"/>
            </a:xfrm>
            <a:custGeom>
              <a:avLst/>
              <a:gdLst/>
              <a:ahLst/>
              <a:cxnLst/>
              <a:rect l="l" t="t" r="r" b="b"/>
              <a:pathLst>
                <a:path w="2380041" h="463000">
                  <a:moveTo>
                    <a:pt x="10281" y="0"/>
                  </a:moveTo>
                  <a:lnTo>
                    <a:pt x="2369760" y="0"/>
                  </a:lnTo>
                  <a:cubicBezTo>
                    <a:pt x="2375438" y="0"/>
                    <a:pt x="2380041" y="4603"/>
                    <a:pt x="2380041" y="10281"/>
                  </a:cubicBezTo>
                  <a:lnTo>
                    <a:pt x="2380041" y="452720"/>
                  </a:lnTo>
                  <a:cubicBezTo>
                    <a:pt x="2380041" y="458397"/>
                    <a:pt x="2375438" y="463000"/>
                    <a:pt x="2369760" y="463000"/>
                  </a:cubicBezTo>
                  <a:lnTo>
                    <a:pt x="10281" y="463000"/>
                  </a:lnTo>
                  <a:cubicBezTo>
                    <a:pt x="4603" y="463000"/>
                    <a:pt x="0" y="458397"/>
                    <a:pt x="0" y="452720"/>
                  </a:cubicBezTo>
                  <a:lnTo>
                    <a:pt x="0" y="10281"/>
                  </a:lnTo>
                  <a:cubicBezTo>
                    <a:pt x="0" y="4603"/>
                    <a:pt x="4603" y="0"/>
                    <a:pt x="10281" y="0"/>
                  </a:cubicBezTo>
                  <a:close/>
                </a:path>
              </a:pathLst>
            </a:custGeom>
            <a:solidFill>
              <a:srgbClr val="FFFAEB"/>
            </a:solidFill>
            <a:ln cap="sq">
              <a:noFill/>
              <a:prstDash val="solid"/>
              <a:miter/>
            </a:ln>
          </p:spPr>
        </p:sp>
        <p:sp>
          <p:nvSpPr>
            <p:cNvPr id="4" name="TextBox 4"/>
            <p:cNvSpPr txBox="1"/>
            <p:nvPr/>
          </p:nvSpPr>
          <p:spPr>
            <a:xfrm>
              <a:off x="0" y="-85725"/>
              <a:ext cx="2380041" cy="548725"/>
            </a:xfrm>
            <a:prstGeom prst="rect">
              <a:avLst/>
            </a:prstGeom>
          </p:spPr>
          <p:txBody>
            <a:bodyPr lIns="50800" tIns="50800" rIns="50800" bIns="50800" rtlCol="0" anchor="ctr"/>
            <a:lstStyle/>
            <a:p>
              <a:pPr marL="0" lvl="0" indent="0" algn="ctr">
                <a:lnSpc>
                  <a:spcPts val="6224"/>
                </a:lnSpc>
                <a:spcBef>
                  <a:spcPct val="0"/>
                </a:spcBef>
              </a:pPr>
              <a:r>
                <a:rPr lang="en-US" sz="4446">
                  <a:solidFill>
                    <a:srgbClr val="2B1511"/>
                  </a:solidFill>
                  <a:latin typeface="Canva Sans Bold"/>
                  <a:ea typeface="Canva Sans Bold"/>
                  <a:cs typeface="Canva Sans Bold"/>
                  <a:sym typeface="Canva Sans Bold"/>
                </a:rPr>
                <a:t>SOFTWARE ARCHITECTURE</a:t>
              </a:r>
            </a:p>
          </p:txBody>
        </p:sp>
      </p:grpSp>
      <p:sp>
        <p:nvSpPr>
          <p:cNvPr id="5" name="Freeform 5"/>
          <p:cNvSpPr/>
          <p:nvPr/>
        </p:nvSpPr>
        <p:spPr>
          <a:xfrm>
            <a:off x="1647470" y="2407485"/>
            <a:ext cx="14993060" cy="5472031"/>
          </a:xfrm>
          <a:custGeom>
            <a:avLst/>
            <a:gdLst/>
            <a:ahLst/>
            <a:cxnLst/>
            <a:rect l="l" t="t" r="r" b="b"/>
            <a:pathLst>
              <a:path w="14993060" h="5472031">
                <a:moveTo>
                  <a:pt x="0" y="0"/>
                </a:moveTo>
                <a:lnTo>
                  <a:pt x="14993060" y="0"/>
                </a:lnTo>
                <a:lnTo>
                  <a:pt x="14993060" y="5472030"/>
                </a:lnTo>
                <a:lnTo>
                  <a:pt x="0" y="5472030"/>
                </a:lnTo>
                <a:lnTo>
                  <a:pt x="0" y="0"/>
                </a:lnTo>
                <a:close/>
              </a:path>
            </a:pathLst>
          </a:custGeom>
          <a:blipFill>
            <a:blip r:embed="rId2"/>
            <a:stretch>
              <a:fillRect l="-90" r="-90" b="-9481"/>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6448126" y="0"/>
            <a:ext cx="5391748" cy="1163460"/>
            <a:chOff x="0" y="0"/>
            <a:chExt cx="1420049" cy="306426"/>
          </a:xfrm>
        </p:grpSpPr>
        <p:sp>
          <p:nvSpPr>
            <p:cNvPr id="3" name="Freeform 3"/>
            <p:cNvSpPr/>
            <p:nvPr/>
          </p:nvSpPr>
          <p:spPr>
            <a:xfrm>
              <a:off x="0" y="0"/>
              <a:ext cx="1420049" cy="306426"/>
            </a:xfrm>
            <a:custGeom>
              <a:avLst/>
              <a:gdLst/>
              <a:ahLst/>
              <a:cxnLst/>
              <a:rect l="l" t="t" r="r" b="b"/>
              <a:pathLst>
                <a:path w="1420049" h="306426">
                  <a:moveTo>
                    <a:pt x="17231" y="0"/>
                  </a:moveTo>
                  <a:lnTo>
                    <a:pt x="1402818" y="0"/>
                  </a:lnTo>
                  <a:cubicBezTo>
                    <a:pt x="1412334" y="0"/>
                    <a:pt x="1420049" y="7714"/>
                    <a:pt x="1420049" y="17231"/>
                  </a:cubicBezTo>
                  <a:lnTo>
                    <a:pt x="1420049" y="289195"/>
                  </a:lnTo>
                  <a:cubicBezTo>
                    <a:pt x="1420049" y="293765"/>
                    <a:pt x="1418233" y="298148"/>
                    <a:pt x="1415002" y="301379"/>
                  </a:cubicBezTo>
                  <a:cubicBezTo>
                    <a:pt x="1411771" y="304610"/>
                    <a:pt x="1407388" y="306426"/>
                    <a:pt x="1402818" y="306426"/>
                  </a:cubicBezTo>
                  <a:lnTo>
                    <a:pt x="17231" y="306426"/>
                  </a:lnTo>
                  <a:cubicBezTo>
                    <a:pt x="7714" y="306426"/>
                    <a:pt x="0" y="298711"/>
                    <a:pt x="0" y="289195"/>
                  </a:cubicBezTo>
                  <a:lnTo>
                    <a:pt x="0" y="17231"/>
                  </a:lnTo>
                  <a:cubicBezTo>
                    <a:pt x="0" y="7714"/>
                    <a:pt x="7714" y="0"/>
                    <a:pt x="17231" y="0"/>
                  </a:cubicBezTo>
                  <a:close/>
                </a:path>
              </a:pathLst>
            </a:custGeom>
            <a:solidFill>
              <a:srgbClr val="FFFFFF"/>
            </a:solidFill>
            <a:ln cap="sq">
              <a:noFill/>
              <a:prstDash val="solid"/>
              <a:miter/>
            </a:ln>
          </p:spPr>
        </p:sp>
        <p:sp>
          <p:nvSpPr>
            <p:cNvPr id="4" name="TextBox 4"/>
            <p:cNvSpPr txBox="1"/>
            <p:nvPr/>
          </p:nvSpPr>
          <p:spPr>
            <a:xfrm>
              <a:off x="0" y="-66675"/>
              <a:ext cx="1420049" cy="373101"/>
            </a:xfrm>
            <a:prstGeom prst="rect">
              <a:avLst/>
            </a:prstGeom>
          </p:spPr>
          <p:txBody>
            <a:bodyPr lIns="215900" tIns="215900" rIns="215900" bIns="215900" rtlCol="0" anchor="ctr"/>
            <a:lstStyle/>
            <a:p>
              <a:pPr marL="0" lvl="0" indent="0" algn="ctr">
                <a:lnSpc>
                  <a:spcPts val="5179"/>
                </a:lnSpc>
                <a:spcBef>
                  <a:spcPct val="0"/>
                </a:spcBef>
              </a:pPr>
              <a:r>
                <a:rPr lang="en-US" sz="3699">
                  <a:solidFill>
                    <a:srgbClr val="2B1511"/>
                  </a:solidFill>
                  <a:latin typeface="Canva Sans Bold"/>
                  <a:ea typeface="Canva Sans Bold"/>
                  <a:cs typeface="Canva Sans Bold"/>
                  <a:sym typeface="Canva Sans Bold"/>
                </a:rPr>
                <a:t>USER INTERFACE</a:t>
              </a:r>
            </a:p>
          </p:txBody>
        </p:sp>
      </p:grpSp>
      <p:grpSp>
        <p:nvGrpSpPr>
          <p:cNvPr id="5" name="Group 5"/>
          <p:cNvGrpSpPr/>
          <p:nvPr/>
        </p:nvGrpSpPr>
        <p:grpSpPr>
          <a:xfrm>
            <a:off x="15112735" y="8140435"/>
            <a:ext cx="4293129" cy="429312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8" name="Group 8"/>
          <p:cNvGrpSpPr/>
          <p:nvPr/>
        </p:nvGrpSpPr>
        <p:grpSpPr>
          <a:xfrm>
            <a:off x="-1613155" y="-2146565"/>
            <a:ext cx="4293129" cy="429312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0" name="TextBox 10"/>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11" name="Freeform 11"/>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295400" y="1557646"/>
            <a:ext cx="8017597" cy="3661419"/>
          </a:xfrm>
          <a:custGeom>
            <a:avLst/>
            <a:gdLst/>
            <a:ahLst/>
            <a:cxnLst/>
            <a:rect l="l" t="t" r="r" b="b"/>
            <a:pathLst>
              <a:path w="7240668" h="3257902">
                <a:moveTo>
                  <a:pt x="0" y="0"/>
                </a:moveTo>
                <a:lnTo>
                  <a:pt x="7240667" y="0"/>
                </a:lnTo>
                <a:lnTo>
                  <a:pt x="7240667" y="3257902"/>
                </a:lnTo>
                <a:lnTo>
                  <a:pt x="0" y="3257902"/>
                </a:lnTo>
                <a:lnTo>
                  <a:pt x="0" y="0"/>
                </a:lnTo>
                <a:close/>
              </a:path>
            </a:pathLst>
          </a:custGeom>
          <a:blipFill>
            <a:blip r:embed="rId4"/>
            <a:stretch>
              <a:fillRect/>
            </a:stretch>
          </a:blipFill>
        </p:spPr>
      </p:sp>
      <p:sp>
        <p:nvSpPr>
          <p:cNvPr id="14" name="Freeform 14"/>
          <p:cNvSpPr/>
          <p:nvPr/>
        </p:nvSpPr>
        <p:spPr>
          <a:xfrm>
            <a:off x="9829800" y="1485900"/>
            <a:ext cx="8181108" cy="3792974"/>
          </a:xfrm>
          <a:custGeom>
            <a:avLst/>
            <a:gdLst/>
            <a:ahLst/>
            <a:cxnLst/>
            <a:rect l="l" t="t" r="r" b="b"/>
            <a:pathLst>
              <a:path w="7161720" h="3246016">
                <a:moveTo>
                  <a:pt x="0" y="0"/>
                </a:moveTo>
                <a:lnTo>
                  <a:pt x="7161720" y="0"/>
                </a:lnTo>
                <a:lnTo>
                  <a:pt x="7161720" y="3246016"/>
                </a:lnTo>
                <a:lnTo>
                  <a:pt x="0" y="3246016"/>
                </a:lnTo>
                <a:lnTo>
                  <a:pt x="0" y="0"/>
                </a:lnTo>
                <a:close/>
              </a:path>
            </a:pathLst>
          </a:custGeom>
          <a:blipFill>
            <a:blip r:embed="rId5"/>
            <a:stretch>
              <a:fillRect/>
            </a:stretch>
          </a:blipFill>
        </p:spPr>
      </p:sp>
      <p:sp>
        <p:nvSpPr>
          <p:cNvPr id="15" name="Freeform 15"/>
          <p:cNvSpPr/>
          <p:nvPr/>
        </p:nvSpPr>
        <p:spPr>
          <a:xfrm>
            <a:off x="1295400" y="5744208"/>
            <a:ext cx="8017597" cy="3961627"/>
          </a:xfrm>
          <a:custGeom>
            <a:avLst/>
            <a:gdLst/>
            <a:ahLst/>
            <a:cxnLst/>
            <a:rect l="l" t="t" r="r" b="b"/>
            <a:pathLst>
              <a:path w="7224074" h="3444960">
                <a:moveTo>
                  <a:pt x="0" y="0"/>
                </a:moveTo>
                <a:lnTo>
                  <a:pt x="7224074" y="0"/>
                </a:lnTo>
                <a:lnTo>
                  <a:pt x="7224074" y="3444960"/>
                </a:lnTo>
                <a:lnTo>
                  <a:pt x="0" y="3444960"/>
                </a:lnTo>
                <a:lnTo>
                  <a:pt x="0" y="0"/>
                </a:lnTo>
                <a:close/>
              </a:path>
            </a:pathLst>
          </a:custGeom>
          <a:blipFill>
            <a:blip r:embed="rId6"/>
            <a:stretch>
              <a:fillRect/>
            </a:stretch>
          </a:blipFill>
        </p:spPr>
      </p:sp>
      <p:sp>
        <p:nvSpPr>
          <p:cNvPr id="16" name="Freeform 16"/>
          <p:cNvSpPr/>
          <p:nvPr/>
        </p:nvSpPr>
        <p:spPr>
          <a:xfrm>
            <a:off x="9829799" y="5753100"/>
            <a:ext cx="8181109" cy="3890796"/>
          </a:xfrm>
          <a:custGeom>
            <a:avLst/>
            <a:gdLst/>
            <a:ahLst/>
            <a:cxnLst/>
            <a:rect l="l" t="t" r="r" b="b"/>
            <a:pathLst>
              <a:path w="7161720" h="3279520">
                <a:moveTo>
                  <a:pt x="0" y="0"/>
                </a:moveTo>
                <a:lnTo>
                  <a:pt x="7161720" y="0"/>
                </a:lnTo>
                <a:lnTo>
                  <a:pt x="7161720" y="3279519"/>
                </a:lnTo>
                <a:lnTo>
                  <a:pt x="0" y="3279519"/>
                </a:lnTo>
                <a:lnTo>
                  <a:pt x="0" y="0"/>
                </a:lnTo>
                <a:close/>
              </a:path>
            </a:pathLst>
          </a:custGeom>
          <a:blipFill>
            <a:blip r:embed="rId7"/>
            <a:stretch>
              <a:fillRect/>
            </a:stretch>
          </a:blipFill>
        </p:spPr>
      </p:sp>
      <p:sp>
        <p:nvSpPr>
          <p:cNvPr id="17" name="TextBox 17"/>
          <p:cNvSpPr txBox="1"/>
          <p:nvPr/>
        </p:nvSpPr>
        <p:spPr>
          <a:xfrm>
            <a:off x="2058691" y="5219065"/>
            <a:ext cx="1242566" cy="305435"/>
          </a:xfrm>
          <a:prstGeom prst="rect">
            <a:avLst/>
          </a:prstGeom>
        </p:spPr>
        <p:txBody>
          <a:bodyPr lIns="0" tIns="0" rIns="0" bIns="0" rtlCol="0" anchor="t">
            <a:spAutoFit/>
          </a:bodyPr>
          <a:lstStyle/>
          <a:p>
            <a:pPr algn="ctr">
              <a:lnSpc>
                <a:spcPts val="2590"/>
              </a:lnSpc>
              <a:spcBef>
                <a:spcPct val="0"/>
              </a:spcBef>
            </a:pPr>
            <a:r>
              <a:rPr lang="en-US" sz="1850" dirty="0">
                <a:solidFill>
                  <a:srgbClr val="000000"/>
                </a:solidFill>
                <a:latin typeface="DM Sans"/>
                <a:ea typeface="DM Sans"/>
                <a:cs typeface="DM Sans"/>
                <a:sym typeface="DM Sans"/>
              </a:rPr>
              <a:t>Home page</a:t>
            </a:r>
          </a:p>
        </p:txBody>
      </p:sp>
      <p:sp>
        <p:nvSpPr>
          <p:cNvPr id="18" name="TextBox 18"/>
          <p:cNvSpPr txBox="1"/>
          <p:nvPr/>
        </p:nvSpPr>
        <p:spPr>
          <a:xfrm>
            <a:off x="9928776" y="5282856"/>
            <a:ext cx="1536500" cy="317844"/>
          </a:xfrm>
          <a:prstGeom prst="rect">
            <a:avLst/>
          </a:prstGeom>
        </p:spPr>
        <p:txBody>
          <a:bodyPr wrap="square" lIns="0" tIns="0" rIns="0" bIns="0" rtlCol="0" anchor="t">
            <a:spAutoFit/>
          </a:bodyPr>
          <a:lstStyle/>
          <a:p>
            <a:pPr algn="ctr">
              <a:lnSpc>
                <a:spcPts val="2590"/>
              </a:lnSpc>
              <a:spcBef>
                <a:spcPct val="0"/>
              </a:spcBef>
            </a:pPr>
            <a:r>
              <a:rPr lang="en-US" sz="1850" dirty="0">
                <a:solidFill>
                  <a:srgbClr val="000000"/>
                </a:solidFill>
                <a:latin typeface="DM Sans"/>
                <a:ea typeface="DM Sans"/>
                <a:cs typeface="DM Sans"/>
                <a:sym typeface="DM Sans"/>
              </a:rPr>
              <a:t>Login page</a:t>
            </a:r>
          </a:p>
        </p:txBody>
      </p:sp>
      <p:sp>
        <p:nvSpPr>
          <p:cNvPr id="19" name="TextBox 19"/>
          <p:cNvSpPr txBox="1"/>
          <p:nvPr/>
        </p:nvSpPr>
        <p:spPr>
          <a:xfrm>
            <a:off x="0" y="9790881"/>
            <a:ext cx="6414823" cy="305619"/>
          </a:xfrm>
          <a:prstGeom prst="rect">
            <a:avLst/>
          </a:prstGeom>
        </p:spPr>
        <p:txBody>
          <a:bodyPr lIns="0" tIns="0" rIns="0" bIns="0" rtlCol="0" anchor="t">
            <a:spAutoFit/>
          </a:bodyPr>
          <a:lstStyle/>
          <a:p>
            <a:pPr algn="ctr">
              <a:lnSpc>
                <a:spcPts val="2579"/>
              </a:lnSpc>
              <a:spcBef>
                <a:spcPct val="0"/>
              </a:spcBef>
            </a:pPr>
            <a:r>
              <a:rPr lang="en-US" sz="1842" dirty="0">
                <a:solidFill>
                  <a:srgbClr val="000000"/>
                </a:solidFill>
                <a:latin typeface="DM Sans"/>
                <a:ea typeface="DM Sans"/>
                <a:cs typeface="DM Sans"/>
                <a:sym typeface="DM Sans"/>
              </a:rPr>
              <a:t>Successful Registration</a:t>
            </a:r>
          </a:p>
        </p:txBody>
      </p:sp>
      <p:sp>
        <p:nvSpPr>
          <p:cNvPr id="20" name="TextBox 20"/>
          <p:cNvSpPr txBox="1"/>
          <p:nvPr/>
        </p:nvSpPr>
        <p:spPr>
          <a:xfrm>
            <a:off x="9928774" y="9778656"/>
            <a:ext cx="1944405" cy="317844"/>
          </a:xfrm>
          <a:prstGeom prst="rect">
            <a:avLst/>
          </a:prstGeom>
        </p:spPr>
        <p:txBody>
          <a:bodyPr wrap="square" lIns="0" tIns="0" rIns="0" bIns="0" rtlCol="0" anchor="t">
            <a:spAutoFit/>
          </a:bodyPr>
          <a:lstStyle/>
          <a:p>
            <a:pPr algn="ctr">
              <a:lnSpc>
                <a:spcPts val="2590"/>
              </a:lnSpc>
              <a:spcBef>
                <a:spcPct val="0"/>
              </a:spcBef>
            </a:pPr>
            <a:r>
              <a:rPr lang="en-US" sz="1850" dirty="0">
                <a:solidFill>
                  <a:srgbClr val="000000"/>
                </a:solidFill>
                <a:latin typeface="DM Sans"/>
                <a:ea typeface="DM Sans"/>
                <a:cs typeface="DM Sans"/>
                <a:sym typeface="DM Sans"/>
              </a:rPr>
              <a:t>Features 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703</Words>
  <Application>Microsoft Office PowerPoint</Application>
  <PresentationFormat>Custom</PresentationFormat>
  <Paragraphs>79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Canva Sans Bold</vt:lpstr>
      <vt:lpstr>Arial</vt:lpstr>
      <vt:lpstr>DM Sans</vt:lpstr>
      <vt:lpstr>Calibri</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Minimal Professional Business Project Presentation</dc:title>
  <dc:creator>Adithi Satish</dc:creator>
  <cp:lastModifiedBy>Adithi Satish</cp:lastModifiedBy>
  <cp:revision>13</cp:revision>
  <dcterms:created xsi:type="dcterms:W3CDTF">2006-08-16T00:00:00Z</dcterms:created>
  <dcterms:modified xsi:type="dcterms:W3CDTF">2024-08-25T16:38:12Z</dcterms:modified>
  <dc:identifier>DAGO3nUeD60</dc:identifier>
</cp:coreProperties>
</file>